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1" r:id="rId5"/>
  </p:sldMasterIdLst>
  <p:notesMasterIdLst>
    <p:notesMasterId r:id="rId28"/>
  </p:notesMasterIdLst>
  <p:sldIdLst>
    <p:sldId id="257" r:id="rId6"/>
    <p:sldId id="273" r:id="rId7"/>
    <p:sldId id="346" r:id="rId8"/>
    <p:sldId id="347" r:id="rId9"/>
    <p:sldId id="323" r:id="rId10"/>
    <p:sldId id="356" r:id="rId11"/>
    <p:sldId id="357" r:id="rId12"/>
    <p:sldId id="324" r:id="rId13"/>
    <p:sldId id="265" r:id="rId14"/>
    <p:sldId id="335" r:id="rId15"/>
    <p:sldId id="334" r:id="rId16"/>
    <p:sldId id="350" r:id="rId17"/>
    <p:sldId id="345" r:id="rId18"/>
    <p:sldId id="353" r:id="rId19"/>
    <p:sldId id="354" r:id="rId20"/>
    <p:sldId id="338" r:id="rId21"/>
    <p:sldId id="339" r:id="rId22"/>
    <p:sldId id="340" r:id="rId23"/>
    <p:sldId id="341" r:id="rId24"/>
    <p:sldId id="342" r:id="rId25"/>
    <p:sldId id="343" r:id="rId26"/>
    <p:sldId id="355" r:id="rId27"/>
  </p:sldIdLst>
  <p:sldSz cx="12192000" cy="6858000"/>
  <p:notesSz cx="7104063" cy="10234613"/>
  <p:embeddedFontLst>
    <p:embeddedFont>
      <p:font typeface="Arial Unicode MS" panose="020B0604020202020204" pitchFamily="34" charset="-128"/>
      <p:regular r:id="rId29"/>
    </p:embeddedFont>
    <p:embeddedFont>
      <p:font typeface="Cambria" panose="02040503050406030204" pitchFamily="18" charset="0"/>
      <p:regular r:id="rId30"/>
      <p:bold r:id="rId31"/>
      <p:italic r:id="rId32"/>
      <p:boldItalic r:id="rId33"/>
    </p:embeddedFont>
    <p:embeddedFont>
      <p:font typeface="Cambria Math" panose="02040503050406030204" pitchFamily="18" charset="0"/>
      <p:regular r:id="rId34"/>
    </p:embeddedFont>
    <p:embeddedFont>
      <p:font typeface="Rockwell" panose="02060603020205020403" pitchFamily="18" charset="77"/>
      <p:regular r:id="rId35"/>
      <p:bold r:id="rId36"/>
      <p:italic r:id="rId37"/>
      <p:boldItalic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Yiming" initials="X" lastIdx="3" clrIdx="0"/>
  <p:cmAuthor id="2" name="Zhao,Xilei" initials="Z"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BD0DE"/>
    <a:srgbClr val="0051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BC4AA-4E9F-4A6E-8D32-241EC92012FA}" v="7" dt="2022-12-08T21:18:18.379"/>
    <p1510:client id="{44615706-E5FB-4B88-B95D-32E8E566A1D4}" v="114" dt="2022-12-09T01:26:36.613"/>
    <p1510:client id="{601229AF-01EE-489F-96C4-64B772107CBB}" v="2074" dt="2022-12-08T23:33:14.634"/>
    <p1510:client id="{65E31320-0A88-4B76-B73D-F3DE56DB3150}" v="79" dt="2022-12-09T01:00:01.331"/>
    <p1510:client id="{756E3137-3B95-4147-ABAF-2C28CF6D9865}" v="217" vWet="221" dt="2022-12-08T21:17:55.938"/>
    <p1510:client id="{E8A82C38-B66F-4FCA-9773-5B7D3736EAB8}" v="4" dt="2022-12-08T22:10:48.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0"/>
    <p:restoredTop sz="92308" autoAdjust="0"/>
  </p:normalViewPr>
  <p:slideViewPr>
    <p:cSldViewPr snapToGrid="0">
      <p:cViewPr varScale="1">
        <p:scale>
          <a:sx n="139" d="100"/>
          <a:sy n="139" d="100"/>
        </p:scale>
        <p:origin x="7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 Yuran" userId="S::yuransun@ufl.edu::2aee18ae-ffd5-41ea-a0a4-53b5fd87fa87" providerId="AD" clId="Web-{601229AF-01EE-489F-96C4-64B772107CBB}"/>
    <pc:docChg chg="addSld delSld modSld">
      <pc:chgData name="Sun, Yuran" userId="S::yuransun@ufl.edu::2aee18ae-ffd5-41ea-a0a4-53b5fd87fa87" providerId="AD" clId="Web-{601229AF-01EE-489F-96C4-64B772107CBB}" dt="2022-12-08T23:32:36.414" v="1363"/>
      <pc:docMkLst>
        <pc:docMk/>
      </pc:docMkLst>
      <pc:sldChg chg="addSp delSp modSp">
        <pc:chgData name="Sun, Yuran" userId="S::yuransun@ufl.edu::2aee18ae-ffd5-41ea-a0a4-53b5fd87fa87" providerId="AD" clId="Web-{601229AF-01EE-489F-96C4-64B772107CBB}" dt="2022-12-08T22:45:46.085" v="486" actId="20577"/>
        <pc:sldMkLst>
          <pc:docMk/>
          <pc:sldMk cId="0" sldId="257"/>
        </pc:sldMkLst>
        <pc:spChg chg="add mod">
          <ac:chgData name="Sun, Yuran" userId="S::yuransun@ufl.edu::2aee18ae-ffd5-41ea-a0a4-53b5fd87fa87" providerId="AD" clId="Web-{601229AF-01EE-489F-96C4-64B772107CBB}" dt="2022-12-08T22:45:46.085" v="486" actId="20577"/>
          <ac:spMkLst>
            <pc:docMk/>
            <pc:sldMk cId="0" sldId="257"/>
            <ac:spMk id="3" creationId="{6D52A21F-C746-EF84-807E-D5EF2CECF712}"/>
          </ac:spMkLst>
        </pc:spChg>
        <pc:spChg chg="del mod">
          <ac:chgData name="Sun, Yuran" userId="S::yuransun@ufl.edu::2aee18ae-ffd5-41ea-a0a4-53b5fd87fa87" providerId="AD" clId="Web-{601229AF-01EE-489F-96C4-64B772107CBB}" dt="2022-12-08T22:43:52.192" v="400"/>
          <ac:spMkLst>
            <pc:docMk/>
            <pc:sldMk cId="0" sldId="257"/>
            <ac:spMk id="6" creationId="{00000000-0000-0000-0000-000000000000}"/>
          </ac:spMkLst>
        </pc:spChg>
      </pc:sldChg>
      <pc:sldChg chg="modSp">
        <pc:chgData name="Sun, Yuran" userId="S::yuransun@ufl.edu::2aee18ae-ffd5-41ea-a0a4-53b5fd87fa87" providerId="AD" clId="Web-{601229AF-01EE-489F-96C4-64B772107CBB}" dt="2022-12-08T22:19:33.830" v="5" actId="20577"/>
        <pc:sldMkLst>
          <pc:docMk/>
          <pc:sldMk cId="0" sldId="261"/>
        </pc:sldMkLst>
        <pc:spChg chg="mod">
          <ac:chgData name="Sun, Yuran" userId="S::yuransun@ufl.edu::2aee18ae-ffd5-41ea-a0a4-53b5fd87fa87" providerId="AD" clId="Web-{601229AF-01EE-489F-96C4-64B772107CBB}" dt="2022-12-08T22:19:33.830" v="5" actId="20577"/>
          <ac:spMkLst>
            <pc:docMk/>
            <pc:sldMk cId="0" sldId="261"/>
            <ac:spMk id="4" creationId="{00000000-0000-0000-0000-000000000000}"/>
          </ac:spMkLst>
        </pc:spChg>
      </pc:sldChg>
      <pc:sldChg chg="addSp delSp modSp">
        <pc:chgData name="Sun, Yuran" userId="S::yuransun@ufl.edu::2aee18ae-ffd5-41ea-a0a4-53b5fd87fa87" providerId="AD" clId="Web-{601229AF-01EE-489F-96C4-64B772107CBB}" dt="2022-12-08T23:05:08.502" v="807" actId="20577"/>
        <pc:sldMkLst>
          <pc:docMk/>
          <pc:sldMk cId="2381198413" sldId="262"/>
        </pc:sldMkLst>
        <pc:spChg chg="del">
          <ac:chgData name="Sun, Yuran" userId="S::yuransun@ufl.edu::2aee18ae-ffd5-41ea-a0a4-53b5fd87fa87" providerId="AD" clId="Web-{601229AF-01EE-489F-96C4-64B772107CBB}" dt="2022-12-08T22:41:21.360" v="386"/>
          <ac:spMkLst>
            <pc:docMk/>
            <pc:sldMk cId="2381198413" sldId="262"/>
            <ac:spMk id="3" creationId="{AA63B15C-9C9B-D8D3-21B0-84D9BF3936A5}"/>
          </ac:spMkLst>
        </pc:spChg>
        <pc:spChg chg="mod">
          <ac:chgData name="Sun, Yuran" userId="S::yuransun@ufl.edu::2aee18ae-ffd5-41ea-a0a4-53b5fd87fa87" providerId="AD" clId="Web-{601229AF-01EE-489F-96C4-64B772107CBB}" dt="2022-12-08T22:52:49.782" v="632" actId="20577"/>
          <ac:spMkLst>
            <pc:docMk/>
            <pc:sldMk cId="2381198413" sldId="262"/>
            <ac:spMk id="4" creationId="{00000000-0000-0000-0000-000000000000}"/>
          </ac:spMkLst>
        </pc:spChg>
        <pc:spChg chg="add mod">
          <ac:chgData name="Sun, Yuran" userId="S::yuransun@ufl.edu::2aee18ae-ffd5-41ea-a0a4-53b5fd87fa87" providerId="AD" clId="Web-{601229AF-01EE-489F-96C4-64B772107CBB}" dt="2022-12-08T23:05:08.502" v="807" actId="20577"/>
          <ac:spMkLst>
            <pc:docMk/>
            <pc:sldMk cId="2381198413" sldId="262"/>
            <ac:spMk id="5" creationId="{E205F310-92F4-F697-6AFE-FA9926F32CDB}"/>
          </ac:spMkLst>
        </pc:spChg>
        <pc:graphicFrameChg chg="mod modGraphic">
          <ac:chgData name="Sun, Yuran" userId="S::yuransun@ufl.edu::2aee18ae-ffd5-41ea-a0a4-53b5fd87fa87" providerId="AD" clId="Web-{601229AF-01EE-489F-96C4-64B772107CBB}" dt="2022-12-08T22:41:06.954" v="385"/>
          <ac:graphicFrameMkLst>
            <pc:docMk/>
            <pc:sldMk cId="2381198413" sldId="262"/>
            <ac:graphicFrameMk id="2" creationId="{A1439EB3-13B5-7ABF-5367-4BF7109BE2AC}"/>
          </ac:graphicFrameMkLst>
        </pc:graphicFrameChg>
      </pc:sldChg>
      <pc:sldChg chg="modSp">
        <pc:chgData name="Sun, Yuran" userId="S::yuransun@ufl.edu::2aee18ae-ffd5-41ea-a0a4-53b5fd87fa87" providerId="AD" clId="Web-{601229AF-01EE-489F-96C4-64B772107CBB}" dt="2022-12-08T23:01:54.435" v="738"/>
        <pc:sldMkLst>
          <pc:docMk/>
          <pc:sldMk cId="2159459660" sldId="263"/>
        </pc:sldMkLst>
        <pc:spChg chg="mod">
          <ac:chgData name="Sun, Yuran" userId="S::yuransun@ufl.edu::2aee18ae-ffd5-41ea-a0a4-53b5fd87fa87" providerId="AD" clId="Web-{601229AF-01EE-489F-96C4-64B772107CBB}" dt="2022-12-08T22:52:33.719" v="627" actId="20577"/>
          <ac:spMkLst>
            <pc:docMk/>
            <pc:sldMk cId="2159459660" sldId="263"/>
            <ac:spMk id="4" creationId="{00000000-0000-0000-0000-000000000000}"/>
          </ac:spMkLst>
        </pc:spChg>
        <pc:graphicFrameChg chg="mod modGraphic">
          <ac:chgData name="Sun, Yuran" userId="S::yuransun@ufl.edu::2aee18ae-ffd5-41ea-a0a4-53b5fd87fa87" providerId="AD" clId="Web-{601229AF-01EE-489F-96C4-64B772107CBB}" dt="2022-12-08T23:01:54.435" v="738"/>
          <ac:graphicFrameMkLst>
            <pc:docMk/>
            <pc:sldMk cId="2159459660" sldId="263"/>
            <ac:graphicFrameMk id="2" creationId="{A1439EB3-13B5-7ABF-5367-4BF7109BE2AC}"/>
          </ac:graphicFrameMkLst>
        </pc:graphicFrameChg>
      </pc:sldChg>
      <pc:sldChg chg="modSp">
        <pc:chgData name="Sun, Yuran" userId="S::yuransun@ufl.edu::2aee18ae-ffd5-41ea-a0a4-53b5fd87fa87" providerId="AD" clId="Web-{601229AF-01EE-489F-96C4-64B772107CBB}" dt="2022-12-08T23:32:36.414" v="1363"/>
        <pc:sldMkLst>
          <pc:docMk/>
          <pc:sldMk cId="907487449" sldId="264"/>
        </pc:sldMkLst>
        <pc:spChg chg="mod">
          <ac:chgData name="Sun, Yuran" userId="S::yuransun@ufl.edu::2aee18ae-ffd5-41ea-a0a4-53b5fd87fa87" providerId="AD" clId="Web-{601229AF-01EE-489F-96C4-64B772107CBB}" dt="2022-12-08T23:30:00.457" v="1260" actId="1076"/>
          <ac:spMkLst>
            <pc:docMk/>
            <pc:sldMk cId="907487449" sldId="264"/>
            <ac:spMk id="6" creationId="{43E75840-9E9D-8A6B-5FB5-794E51BABA53}"/>
          </ac:spMkLst>
        </pc:spChg>
        <pc:graphicFrameChg chg="mod modGraphic">
          <ac:chgData name="Sun, Yuran" userId="S::yuransun@ufl.edu::2aee18ae-ffd5-41ea-a0a4-53b5fd87fa87" providerId="AD" clId="Web-{601229AF-01EE-489F-96C4-64B772107CBB}" dt="2022-12-08T23:32:36.414" v="1363"/>
          <ac:graphicFrameMkLst>
            <pc:docMk/>
            <pc:sldMk cId="907487449" sldId="264"/>
            <ac:graphicFrameMk id="2" creationId="{A1439EB3-13B5-7ABF-5367-4BF7109BE2AC}"/>
          </ac:graphicFrameMkLst>
        </pc:graphicFrameChg>
      </pc:sldChg>
      <pc:sldChg chg="del">
        <pc:chgData name="Sun, Yuran" userId="S::yuransun@ufl.edu::2aee18ae-ffd5-41ea-a0a4-53b5fd87fa87" providerId="AD" clId="Web-{601229AF-01EE-489F-96C4-64B772107CBB}" dt="2022-12-08T22:38:28.091" v="301"/>
        <pc:sldMkLst>
          <pc:docMk/>
          <pc:sldMk cId="2791069606" sldId="268"/>
        </pc:sldMkLst>
      </pc:sldChg>
      <pc:sldChg chg="addSp delSp modSp">
        <pc:chgData name="Sun, Yuran" userId="S::yuransun@ufl.edu::2aee18ae-ffd5-41ea-a0a4-53b5fd87fa87" providerId="AD" clId="Web-{601229AF-01EE-489F-96C4-64B772107CBB}" dt="2022-12-08T23:12:25.855" v="904" actId="20577"/>
        <pc:sldMkLst>
          <pc:docMk/>
          <pc:sldMk cId="2975206413" sldId="269"/>
        </pc:sldMkLst>
        <pc:spChg chg="mod">
          <ac:chgData name="Sun, Yuran" userId="S::yuransun@ufl.edu::2aee18ae-ffd5-41ea-a0a4-53b5fd87fa87" providerId="AD" clId="Web-{601229AF-01EE-489F-96C4-64B772107CBB}" dt="2022-12-08T22:20:01.097" v="28" actId="20577"/>
          <ac:spMkLst>
            <pc:docMk/>
            <pc:sldMk cId="2975206413" sldId="269"/>
            <ac:spMk id="4" creationId="{00000000-0000-0000-0000-000000000000}"/>
          </ac:spMkLst>
        </pc:spChg>
        <pc:spChg chg="add del">
          <ac:chgData name="Sun, Yuran" userId="S::yuransun@ufl.edu::2aee18ae-ffd5-41ea-a0a4-53b5fd87fa87" providerId="AD" clId="Web-{601229AF-01EE-489F-96C4-64B772107CBB}" dt="2022-12-08T22:26:46.747" v="60"/>
          <ac:spMkLst>
            <pc:docMk/>
            <pc:sldMk cId="2975206413" sldId="269"/>
            <ac:spMk id="9" creationId="{8ECF22A2-05D5-02B9-48A0-D7723F90C46B}"/>
          </ac:spMkLst>
        </pc:spChg>
        <pc:spChg chg="add mod">
          <ac:chgData name="Sun, Yuran" userId="S::yuransun@ufl.edu::2aee18ae-ffd5-41ea-a0a4-53b5fd87fa87" providerId="AD" clId="Web-{601229AF-01EE-489F-96C4-64B772107CBB}" dt="2022-12-08T22:39:31.561" v="305" actId="20577"/>
          <ac:spMkLst>
            <pc:docMk/>
            <pc:sldMk cId="2975206413" sldId="269"/>
            <ac:spMk id="11" creationId="{F3323FC4-620F-6349-BDC1-06839908E3D6}"/>
          </ac:spMkLst>
        </pc:spChg>
        <pc:spChg chg="add mod">
          <ac:chgData name="Sun, Yuran" userId="S::yuransun@ufl.edu::2aee18ae-ffd5-41ea-a0a4-53b5fd87fa87" providerId="AD" clId="Web-{601229AF-01EE-489F-96C4-64B772107CBB}" dt="2022-12-08T23:12:25.855" v="904" actId="20577"/>
          <ac:spMkLst>
            <pc:docMk/>
            <pc:sldMk cId="2975206413" sldId="269"/>
            <ac:spMk id="12" creationId="{2BD97B02-9542-5CB2-70E0-0658EC957995}"/>
          </ac:spMkLst>
        </pc:spChg>
        <pc:spChg chg="add del">
          <ac:chgData name="Sun, Yuran" userId="S::yuransun@ufl.edu::2aee18ae-ffd5-41ea-a0a4-53b5fd87fa87" providerId="AD" clId="Web-{601229AF-01EE-489F-96C4-64B772107CBB}" dt="2022-12-08T22:47:22.321" v="500"/>
          <ac:spMkLst>
            <pc:docMk/>
            <pc:sldMk cId="2975206413" sldId="269"/>
            <ac:spMk id="14" creationId="{A3A2669A-58CC-F8DB-0258-C883B7DA93A8}"/>
          </ac:spMkLst>
        </pc:spChg>
        <pc:spChg chg="add mod">
          <ac:chgData name="Sun, Yuran" userId="S::yuransun@ufl.edu::2aee18ae-ffd5-41ea-a0a4-53b5fd87fa87" providerId="AD" clId="Web-{601229AF-01EE-489F-96C4-64B772107CBB}" dt="2022-12-08T23:12:21.137" v="903" actId="1076"/>
          <ac:spMkLst>
            <pc:docMk/>
            <pc:sldMk cId="2975206413" sldId="269"/>
            <ac:spMk id="15" creationId="{F77EC880-E757-6F95-58A7-CDF7F86DACFC}"/>
          </ac:spMkLst>
        </pc:spChg>
        <pc:picChg chg="add mod">
          <ac:chgData name="Sun, Yuran" userId="S::yuransun@ufl.edu::2aee18ae-ffd5-41ea-a0a4-53b5fd87fa87" providerId="AD" clId="Web-{601229AF-01EE-489F-96C4-64B772107CBB}" dt="2022-12-08T23:10:44.525" v="849" actId="1076"/>
          <ac:picMkLst>
            <pc:docMk/>
            <pc:sldMk cId="2975206413" sldId="269"/>
            <ac:picMk id="2" creationId="{86F93472-17C1-EF46-921D-0914C39C25AF}"/>
          </ac:picMkLst>
        </pc:picChg>
        <pc:picChg chg="add mod ord">
          <ac:chgData name="Sun, Yuran" userId="S::yuransun@ufl.edu::2aee18ae-ffd5-41ea-a0a4-53b5fd87fa87" providerId="AD" clId="Web-{601229AF-01EE-489F-96C4-64B772107CBB}" dt="2022-12-08T23:10:38.525" v="848"/>
          <ac:picMkLst>
            <pc:docMk/>
            <pc:sldMk cId="2975206413" sldId="269"/>
            <ac:picMk id="3" creationId="{25E3ED64-1F88-55FF-FDBA-8138060C0AA7}"/>
          </ac:picMkLst>
        </pc:picChg>
        <pc:picChg chg="del">
          <ac:chgData name="Sun, Yuran" userId="S::yuransun@ufl.edu::2aee18ae-ffd5-41ea-a0a4-53b5fd87fa87" providerId="AD" clId="Web-{601229AF-01EE-489F-96C4-64B772107CBB}" dt="2022-12-08T22:20:03.581" v="29"/>
          <ac:picMkLst>
            <pc:docMk/>
            <pc:sldMk cId="2975206413" sldId="269"/>
            <ac:picMk id="1026" creationId="{1101FF4B-B034-BECF-5C50-7A1DD5583F24}"/>
          </ac:picMkLst>
        </pc:picChg>
        <pc:cxnChg chg="add del mod">
          <ac:chgData name="Sun, Yuran" userId="S::yuransun@ufl.edu::2aee18ae-ffd5-41ea-a0a4-53b5fd87fa87" providerId="AD" clId="Web-{601229AF-01EE-489F-96C4-64B772107CBB}" dt="2022-12-08T22:26:52.325" v="63"/>
          <ac:cxnSpMkLst>
            <pc:docMk/>
            <pc:sldMk cId="2975206413" sldId="269"/>
            <ac:cxnSpMk id="5" creationId="{CD832254-B6CE-A970-5650-8D4D9BEA63C1}"/>
          </ac:cxnSpMkLst>
        </pc:cxnChg>
        <pc:cxnChg chg="add mod">
          <ac:chgData name="Sun, Yuran" userId="S::yuransun@ufl.edu::2aee18ae-ffd5-41ea-a0a4-53b5fd87fa87" providerId="AD" clId="Web-{601229AF-01EE-489F-96C4-64B772107CBB}" dt="2022-12-08T23:10:26.681" v="845" actId="1076"/>
          <ac:cxnSpMkLst>
            <pc:docMk/>
            <pc:sldMk cId="2975206413" sldId="269"/>
            <ac:cxnSpMk id="6" creationId="{8ACA2045-A18B-B506-DD85-609767673633}"/>
          </ac:cxnSpMkLst>
        </pc:cxnChg>
        <pc:cxnChg chg="add del">
          <ac:chgData name="Sun, Yuran" userId="S::yuransun@ufl.edu::2aee18ae-ffd5-41ea-a0a4-53b5fd87fa87" providerId="AD" clId="Web-{601229AF-01EE-489F-96C4-64B772107CBB}" dt="2022-12-08T22:26:52.356" v="64"/>
          <ac:cxnSpMkLst>
            <pc:docMk/>
            <pc:sldMk cId="2975206413" sldId="269"/>
            <ac:cxnSpMk id="7" creationId="{D763DEFC-A44C-AD10-AFE2-7B90A4F45980}"/>
          </ac:cxnSpMkLst>
        </pc:cxnChg>
        <pc:cxnChg chg="add del">
          <ac:chgData name="Sun, Yuran" userId="S::yuransun@ufl.edu::2aee18ae-ffd5-41ea-a0a4-53b5fd87fa87" providerId="AD" clId="Web-{601229AF-01EE-489F-96C4-64B772107CBB}" dt="2022-12-08T22:26:48.903" v="62"/>
          <ac:cxnSpMkLst>
            <pc:docMk/>
            <pc:sldMk cId="2975206413" sldId="269"/>
            <ac:cxnSpMk id="8" creationId="{0BC4870C-3EAE-400B-9E79-ACD99B625278}"/>
          </ac:cxnSpMkLst>
        </pc:cxnChg>
        <pc:cxnChg chg="add mod">
          <ac:chgData name="Sun, Yuran" userId="S::yuransun@ufl.edu::2aee18ae-ffd5-41ea-a0a4-53b5fd87fa87" providerId="AD" clId="Web-{601229AF-01EE-489F-96C4-64B772107CBB}" dt="2022-12-08T23:10:26.712" v="846" actId="1076"/>
          <ac:cxnSpMkLst>
            <pc:docMk/>
            <pc:sldMk cId="2975206413" sldId="269"/>
            <ac:cxnSpMk id="10" creationId="{515F6D86-3AE7-0D8B-4CD8-EAF74D5E9D70}"/>
          </ac:cxnSpMkLst>
        </pc:cxnChg>
      </pc:sldChg>
      <pc:sldChg chg="addSp delSp modSp">
        <pc:chgData name="Sun, Yuran" userId="S::yuransun@ufl.edu::2aee18ae-ffd5-41ea-a0a4-53b5fd87fa87" providerId="AD" clId="Web-{601229AF-01EE-489F-96C4-64B772107CBB}" dt="2022-12-08T23:28:26.752" v="1217" actId="1076"/>
        <pc:sldMkLst>
          <pc:docMk/>
          <pc:sldMk cId="1086653697" sldId="270"/>
        </pc:sldMkLst>
        <pc:spChg chg="add mod">
          <ac:chgData name="Sun, Yuran" userId="S::yuransun@ufl.edu::2aee18ae-ffd5-41ea-a0a4-53b5fd87fa87" providerId="AD" clId="Web-{601229AF-01EE-489F-96C4-64B772107CBB}" dt="2022-12-08T23:19:29.303" v="1196" actId="20577"/>
          <ac:spMkLst>
            <pc:docMk/>
            <pc:sldMk cId="1086653697" sldId="270"/>
            <ac:spMk id="3" creationId="{9E2A59EB-B592-7E52-28E1-12BE88207E7F}"/>
          </ac:spMkLst>
        </pc:spChg>
        <pc:spChg chg="mod">
          <ac:chgData name="Sun, Yuran" userId="S::yuransun@ufl.edu::2aee18ae-ffd5-41ea-a0a4-53b5fd87fa87" providerId="AD" clId="Web-{601229AF-01EE-489F-96C4-64B772107CBB}" dt="2022-12-08T23:06:32.972" v="826" actId="20577"/>
          <ac:spMkLst>
            <pc:docMk/>
            <pc:sldMk cId="1086653697" sldId="270"/>
            <ac:spMk id="4" creationId="{00000000-0000-0000-0000-000000000000}"/>
          </ac:spMkLst>
        </pc:spChg>
        <pc:spChg chg="add mod">
          <ac:chgData name="Sun, Yuran" userId="S::yuransun@ufl.edu::2aee18ae-ffd5-41ea-a0a4-53b5fd87fa87" providerId="AD" clId="Web-{601229AF-01EE-489F-96C4-64B772107CBB}" dt="2022-12-08T23:27:56.783" v="1209" actId="14100"/>
          <ac:spMkLst>
            <pc:docMk/>
            <pc:sldMk cId="1086653697" sldId="270"/>
            <ac:spMk id="5" creationId="{CFC49A71-F225-7CA6-F29C-C6CCDF37C380}"/>
          </ac:spMkLst>
        </pc:spChg>
        <pc:spChg chg="del">
          <ac:chgData name="Sun, Yuran" userId="S::yuransun@ufl.edu::2aee18ae-ffd5-41ea-a0a4-53b5fd87fa87" providerId="AD" clId="Web-{601229AF-01EE-489F-96C4-64B772107CBB}" dt="2022-12-08T23:06:54.004" v="827"/>
          <ac:spMkLst>
            <pc:docMk/>
            <pc:sldMk cId="1086653697" sldId="270"/>
            <ac:spMk id="6" creationId="{8D5775EE-5A43-F046-E27A-A091F2BC9487}"/>
          </ac:spMkLst>
        </pc:spChg>
        <pc:spChg chg="del">
          <ac:chgData name="Sun, Yuran" userId="S::yuransun@ufl.edu::2aee18ae-ffd5-41ea-a0a4-53b5fd87fa87" providerId="AD" clId="Web-{601229AF-01EE-489F-96C4-64B772107CBB}" dt="2022-12-08T23:09:15.054" v="836"/>
          <ac:spMkLst>
            <pc:docMk/>
            <pc:sldMk cId="1086653697" sldId="270"/>
            <ac:spMk id="7" creationId="{50439C3C-AD55-D582-9D58-6CCCF1D89986}"/>
          </ac:spMkLst>
        </pc:spChg>
        <pc:spChg chg="mod">
          <ac:chgData name="Sun, Yuran" userId="S::yuransun@ufl.edu::2aee18ae-ffd5-41ea-a0a4-53b5fd87fa87" providerId="AD" clId="Web-{601229AF-01EE-489F-96C4-64B772107CBB}" dt="2022-12-08T23:28:26.752" v="1217" actId="1076"/>
          <ac:spMkLst>
            <pc:docMk/>
            <pc:sldMk cId="1086653697" sldId="270"/>
            <ac:spMk id="8" creationId="{2B62BDEE-32DB-D1DF-EC06-CEB4E6E854CF}"/>
          </ac:spMkLst>
        </pc:spChg>
        <pc:picChg chg="add mod">
          <ac:chgData name="Sun, Yuran" userId="S::yuransun@ufl.edu::2aee18ae-ffd5-41ea-a0a4-53b5fd87fa87" providerId="AD" clId="Web-{601229AF-01EE-489F-96C4-64B772107CBB}" dt="2022-12-08T23:09:46.930" v="843" actId="1076"/>
          <ac:picMkLst>
            <pc:docMk/>
            <pc:sldMk cId="1086653697" sldId="270"/>
            <ac:picMk id="2" creationId="{26A8AF4A-A8C3-4CED-C7CD-E0751C4D40C5}"/>
          </ac:picMkLst>
        </pc:picChg>
      </pc:sldChg>
      <pc:sldChg chg="addSp delSp modSp add replId">
        <pc:chgData name="Sun, Yuran" userId="S::yuransun@ufl.edu::2aee18ae-ffd5-41ea-a0a4-53b5fd87fa87" providerId="AD" clId="Web-{601229AF-01EE-489F-96C4-64B772107CBB}" dt="2022-12-08T22:51:51.452" v="615" actId="20577"/>
        <pc:sldMkLst>
          <pc:docMk/>
          <pc:sldMk cId="2375328393" sldId="271"/>
        </pc:sldMkLst>
        <pc:spChg chg="mod">
          <ac:chgData name="Sun, Yuran" userId="S::yuransun@ufl.edu::2aee18ae-ffd5-41ea-a0a4-53b5fd87fa87" providerId="AD" clId="Web-{601229AF-01EE-489F-96C4-64B772107CBB}" dt="2022-12-08T22:49:29.277" v="524" actId="20577"/>
          <ac:spMkLst>
            <pc:docMk/>
            <pc:sldMk cId="2375328393" sldId="271"/>
            <ac:spMk id="4" creationId="{00000000-0000-0000-0000-000000000000}"/>
          </ac:spMkLst>
        </pc:spChg>
        <pc:spChg chg="add mod">
          <ac:chgData name="Sun, Yuran" userId="S::yuransun@ufl.edu::2aee18ae-ffd5-41ea-a0a4-53b5fd87fa87" providerId="AD" clId="Web-{601229AF-01EE-489F-96C4-64B772107CBB}" dt="2022-12-08T22:51:51.452" v="615" actId="20577"/>
          <ac:spMkLst>
            <pc:docMk/>
            <pc:sldMk cId="2375328393" sldId="271"/>
            <ac:spMk id="5" creationId="{3939B9BB-59AC-F49D-E038-A3B479FD64F6}"/>
          </ac:spMkLst>
        </pc:spChg>
        <pc:spChg chg="del">
          <ac:chgData name="Sun, Yuran" userId="S::yuransun@ufl.edu::2aee18ae-ffd5-41ea-a0a4-53b5fd87fa87" providerId="AD" clId="Web-{601229AF-01EE-489F-96C4-64B772107CBB}" dt="2022-12-08T22:47:46.900" v="502"/>
          <ac:spMkLst>
            <pc:docMk/>
            <pc:sldMk cId="2375328393" sldId="271"/>
            <ac:spMk id="11" creationId="{F3323FC4-620F-6349-BDC1-06839908E3D6}"/>
          </ac:spMkLst>
        </pc:spChg>
        <pc:spChg chg="del">
          <ac:chgData name="Sun, Yuran" userId="S::yuransun@ufl.edu::2aee18ae-ffd5-41ea-a0a4-53b5fd87fa87" providerId="AD" clId="Web-{601229AF-01EE-489F-96C4-64B772107CBB}" dt="2022-12-08T22:47:51.181" v="507"/>
          <ac:spMkLst>
            <pc:docMk/>
            <pc:sldMk cId="2375328393" sldId="271"/>
            <ac:spMk id="12" creationId="{2BD97B02-9542-5CB2-70E0-0658EC957995}"/>
          </ac:spMkLst>
        </pc:spChg>
        <pc:picChg chg="del">
          <ac:chgData name="Sun, Yuran" userId="S::yuransun@ufl.edu::2aee18ae-ffd5-41ea-a0a4-53b5fd87fa87" providerId="AD" clId="Web-{601229AF-01EE-489F-96C4-64B772107CBB}" dt="2022-12-08T22:47:48.338" v="506"/>
          <ac:picMkLst>
            <pc:docMk/>
            <pc:sldMk cId="2375328393" sldId="271"/>
            <ac:picMk id="2" creationId="{86F93472-17C1-EF46-921D-0914C39C25AF}"/>
          </ac:picMkLst>
        </pc:picChg>
        <pc:picChg chg="del">
          <ac:chgData name="Sun, Yuran" userId="S::yuransun@ufl.edu::2aee18ae-ffd5-41ea-a0a4-53b5fd87fa87" providerId="AD" clId="Web-{601229AF-01EE-489F-96C4-64B772107CBB}" dt="2022-12-08T22:47:47.088" v="505"/>
          <ac:picMkLst>
            <pc:docMk/>
            <pc:sldMk cId="2375328393" sldId="271"/>
            <ac:picMk id="3" creationId="{25E3ED64-1F88-55FF-FDBA-8138060C0AA7}"/>
          </ac:picMkLst>
        </pc:picChg>
        <pc:cxnChg chg="del">
          <ac:chgData name="Sun, Yuran" userId="S::yuransun@ufl.edu::2aee18ae-ffd5-41ea-a0a4-53b5fd87fa87" providerId="AD" clId="Web-{601229AF-01EE-489F-96C4-64B772107CBB}" dt="2022-12-08T22:47:46.900" v="504"/>
          <ac:cxnSpMkLst>
            <pc:docMk/>
            <pc:sldMk cId="2375328393" sldId="271"/>
            <ac:cxnSpMk id="6" creationId="{8ACA2045-A18B-B506-DD85-609767673633}"/>
          </ac:cxnSpMkLst>
        </pc:cxnChg>
        <pc:cxnChg chg="del">
          <ac:chgData name="Sun, Yuran" userId="S::yuransun@ufl.edu::2aee18ae-ffd5-41ea-a0a4-53b5fd87fa87" providerId="AD" clId="Web-{601229AF-01EE-489F-96C4-64B772107CBB}" dt="2022-12-08T22:47:46.900" v="503"/>
          <ac:cxnSpMkLst>
            <pc:docMk/>
            <pc:sldMk cId="2375328393" sldId="271"/>
            <ac:cxnSpMk id="10" creationId="{515F6D86-3AE7-0D8B-4CD8-EAF74D5E9D70}"/>
          </ac:cxnSpMkLst>
        </pc:cxnChg>
      </pc:sldChg>
    </pc:docChg>
  </pc:docChgLst>
  <pc:docChgLst>
    <pc:chgData name="Sun, Yuran" userId="S::yuransun@ufl.edu::2aee18ae-ffd5-41ea-a0a4-53b5fd87fa87" providerId="AD" clId="Web-{44615706-E5FB-4B88-B95D-32E8E566A1D4}"/>
    <pc:docChg chg="modSld">
      <pc:chgData name="Sun, Yuran" userId="S::yuransun@ufl.edu::2aee18ae-ffd5-41ea-a0a4-53b5fd87fa87" providerId="AD" clId="Web-{44615706-E5FB-4B88-B95D-32E8E566A1D4}" dt="2022-12-09T01:26:36.613" v="74"/>
      <pc:docMkLst>
        <pc:docMk/>
      </pc:docMkLst>
      <pc:sldChg chg="addSp delSp modSp addAnim delAnim modAnim">
        <pc:chgData name="Sun, Yuran" userId="S::yuransun@ufl.edu::2aee18ae-ffd5-41ea-a0a4-53b5fd87fa87" providerId="AD" clId="Web-{44615706-E5FB-4B88-B95D-32E8E566A1D4}" dt="2022-12-09T01:26:23.488" v="72"/>
        <pc:sldMkLst>
          <pc:docMk/>
          <pc:sldMk cId="907487449" sldId="264"/>
        </pc:sldMkLst>
        <pc:spChg chg="del">
          <ac:chgData name="Sun, Yuran" userId="S::yuransun@ufl.edu::2aee18ae-ffd5-41ea-a0a4-53b5fd87fa87" providerId="AD" clId="Web-{44615706-E5FB-4B88-B95D-32E8E566A1D4}" dt="2022-12-09T01:25:27.705" v="68"/>
          <ac:spMkLst>
            <pc:docMk/>
            <pc:sldMk cId="907487449" sldId="264"/>
            <ac:spMk id="5" creationId="{FE0228B5-CFC8-27C8-E027-D18F12C0A5C7}"/>
          </ac:spMkLst>
        </pc:spChg>
        <pc:spChg chg="del">
          <ac:chgData name="Sun, Yuran" userId="S::yuransun@ufl.edu::2aee18ae-ffd5-41ea-a0a4-53b5fd87fa87" providerId="AD" clId="Web-{44615706-E5FB-4B88-B95D-32E8E566A1D4}" dt="2022-12-09T01:25:30.768" v="69"/>
          <ac:spMkLst>
            <pc:docMk/>
            <pc:sldMk cId="907487449" sldId="264"/>
            <ac:spMk id="6" creationId="{43E75840-9E9D-8A6B-5FB5-794E51BABA53}"/>
          </ac:spMkLst>
        </pc:spChg>
        <pc:graphicFrameChg chg="mod modGraphic">
          <ac:chgData name="Sun, Yuran" userId="S::yuransun@ufl.edu::2aee18ae-ffd5-41ea-a0a4-53b5fd87fa87" providerId="AD" clId="Web-{44615706-E5FB-4B88-B95D-32E8E566A1D4}" dt="2022-12-09T01:21:15.293" v="38"/>
          <ac:graphicFrameMkLst>
            <pc:docMk/>
            <pc:sldMk cId="907487449" sldId="264"/>
            <ac:graphicFrameMk id="2" creationId="{A1439EB3-13B5-7ABF-5367-4BF7109BE2AC}"/>
          </ac:graphicFrameMkLst>
        </pc:graphicFrameChg>
        <pc:graphicFrameChg chg="add mod modGraphic">
          <ac:chgData name="Sun, Yuran" userId="S::yuransun@ufl.edu::2aee18ae-ffd5-41ea-a0a4-53b5fd87fa87" providerId="AD" clId="Web-{44615706-E5FB-4B88-B95D-32E8E566A1D4}" dt="2022-12-09T01:26:23.488" v="72"/>
          <ac:graphicFrameMkLst>
            <pc:docMk/>
            <pc:sldMk cId="907487449" sldId="264"/>
            <ac:graphicFrameMk id="7" creationId="{5FDDEA28-EC6A-44A7-6EF5-AC08E8EE328D}"/>
          </ac:graphicFrameMkLst>
        </pc:graphicFrameChg>
      </pc:sldChg>
      <pc:sldChg chg="delSp">
        <pc:chgData name="Sun, Yuran" userId="S::yuransun@ufl.edu::2aee18ae-ffd5-41ea-a0a4-53b5fd87fa87" providerId="AD" clId="Web-{44615706-E5FB-4B88-B95D-32E8E566A1D4}" dt="2022-12-09T01:26:36.613" v="74"/>
        <pc:sldMkLst>
          <pc:docMk/>
          <pc:sldMk cId="3491471831" sldId="265"/>
        </pc:sldMkLst>
        <pc:spChg chg="del">
          <ac:chgData name="Sun, Yuran" userId="S::yuransun@ufl.edu::2aee18ae-ffd5-41ea-a0a4-53b5fd87fa87" providerId="AD" clId="Web-{44615706-E5FB-4B88-B95D-32E8E566A1D4}" dt="2022-12-09T01:26:36.613" v="74"/>
          <ac:spMkLst>
            <pc:docMk/>
            <pc:sldMk cId="3491471831" sldId="265"/>
            <ac:spMk id="3" creationId="{ECBCE35E-5791-B880-2836-D472B8C50ED4}"/>
          </ac:spMkLst>
        </pc:spChg>
        <pc:graphicFrameChg chg="del">
          <ac:chgData name="Sun, Yuran" userId="S::yuransun@ufl.edu::2aee18ae-ffd5-41ea-a0a4-53b5fd87fa87" providerId="AD" clId="Web-{44615706-E5FB-4B88-B95D-32E8E566A1D4}" dt="2022-12-09T01:26:32.285" v="73"/>
          <ac:graphicFrameMkLst>
            <pc:docMk/>
            <pc:sldMk cId="3491471831" sldId="265"/>
            <ac:graphicFrameMk id="5" creationId="{6197702B-C93C-3A7A-2237-544B98D4F9DF}"/>
          </ac:graphicFrameMkLst>
        </pc:graphicFrameChg>
      </pc:sldChg>
    </pc:docChg>
  </pc:docChgLst>
  <pc:docChgLst>
    <pc:chgData name="Sun, Yuran" userId="S::yuransun@ufl.edu::2aee18ae-ffd5-41ea-a0a4-53b5fd87fa87" providerId="AD" clId="Web-{E8A82C38-B66F-4FCA-9773-5B7D3736EAB8}"/>
    <pc:docChg chg="modSld">
      <pc:chgData name="Sun, Yuran" userId="S::yuransun@ufl.edu::2aee18ae-ffd5-41ea-a0a4-53b5fd87fa87" providerId="AD" clId="Web-{E8A82C38-B66F-4FCA-9773-5B7D3736EAB8}" dt="2022-12-08T22:10:48.624" v="3" actId="20577"/>
      <pc:docMkLst>
        <pc:docMk/>
      </pc:docMkLst>
      <pc:sldChg chg="modSp">
        <pc:chgData name="Sun, Yuran" userId="S::yuransun@ufl.edu::2aee18ae-ffd5-41ea-a0a4-53b5fd87fa87" providerId="AD" clId="Web-{E8A82C38-B66F-4FCA-9773-5B7D3736EAB8}" dt="2022-12-08T22:10:35.029" v="1" actId="20577"/>
        <pc:sldMkLst>
          <pc:docMk/>
          <pc:sldMk cId="0" sldId="257"/>
        </pc:sldMkLst>
        <pc:spChg chg="mod">
          <ac:chgData name="Sun, Yuran" userId="S::yuransun@ufl.edu::2aee18ae-ffd5-41ea-a0a4-53b5fd87fa87" providerId="AD" clId="Web-{E8A82C38-B66F-4FCA-9773-5B7D3736EAB8}" dt="2022-12-08T22:10:35.029" v="1" actId="20577"/>
          <ac:spMkLst>
            <pc:docMk/>
            <pc:sldMk cId="0" sldId="257"/>
            <ac:spMk id="4" creationId="{00000000-0000-0000-0000-000000000000}"/>
          </ac:spMkLst>
        </pc:spChg>
      </pc:sldChg>
      <pc:sldChg chg="modSp">
        <pc:chgData name="Sun, Yuran" userId="S::yuransun@ufl.edu::2aee18ae-ffd5-41ea-a0a4-53b5fd87fa87" providerId="AD" clId="Web-{E8A82C38-B66F-4FCA-9773-5B7D3736EAB8}" dt="2022-12-08T22:10:42.327" v="2" actId="20577"/>
        <pc:sldMkLst>
          <pc:docMk/>
          <pc:sldMk cId="0" sldId="261"/>
        </pc:sldMkLst>
        <pc:spChg chg="mod">
          <ac:chgData name="Sun, Yuran" userId="S::yuransun@ufl.edu::2aee18ae-ffd5-41ea-a0a4-53b5fd87fa87" providerId="AD" clId="Web-{E8A82C38-B66F-4FCA-9773-5B7D3736EAB8}" dt="2022-12-08T22:10:42.327" v="2" actId="20577"/>
          <ac:spMkLst>
            <pc:docMk/>
            <pc:sldMk cId="0" sldId="261"/>
            <ac:spMk id="4" creationId="{00000000-0000-0000-0000-000000000000}"/>
          </ac:spMkLst>
        </pc:spChg>
      </pc:sldChg>
      <pc:sldChg chg="modSp">
        <pc:chgData name="Sun, Yuran" userId="S::yuransun@ufl.edu::2aee18ae-ffd5-41ea-a0a4-53b5fd87fa87" providerId="AD" clId="Web-{E8A82C38-B66F-4FCA-9773-5B7D3736EAB8}" dt="2022-12-08T22:10:48.624" v="3" actId="20577"/>
        <pc:sldMkLst>
          <pc:docMk/>
          <pc:sldMk cId="2975206413" sldId="269"/>
        </pc:sldMkLst>
        <pc:spChg chg="mod">
          <ac:chgData name="Sun, Yuran" userId="S::yuransun@ufl.edu::2aee18ae-ffd5-41ea-a0a4-53b5fd87fa87" providerId="AD" clId="Web-{E8A82C38-B66F-4FCA-9773-5B7D3736EAB8}" dt="2022-12-08T22:10:48.624" v="3" actId="20577"/>
          <ac:spMkLst>
            <pc:docMk/>
            <pc:sldMk cId="2975206413" sldId="269"/>
            <ac:spMk id="4" creationId="{00000000-0000-0000-0000-000000000000}"/>
          </ac:spMkLst>
        </pc:spChg>
      </pc:sldChg>
    </pc:docChg>
  </pc:docChgLst>
  <pc:docChgLst>
    <pc:chgData name="Sun, Yuran" userId="S::yuransun@ufl.edu::2aee18ae-ffd5-41ea-a0a4-53b5fd87fa87" providerId="AD" clId="Web-{65E31320-0A88-4B76-B73D-F3DE56DB3150}"/>
    <pc:docChg chg="modSld">
      <pc:chgData name="Sun, Yuran" userId="S::yuransun@ufl.edu::2aee18ae-ffd5-41ea-a0a4-53b5fd87fa87" providerId="AD" clId="Web-{65E31320-0A88-4B76-B73D-F3DE56DB3150}" dt="2022-12-09T01:00:01.331" v="77"/>
      <pc:docMkLst>
        <pc:docMk/>
      </pc:docMkLst>
      <pc:sldChg chg="delSp modSp">
        <pc:chgData name="Sun, Yuran" userId="S::yuransun@ufl.edu::2aee18ae-ffd5-41ea-a0a4-53b5fd87fa87" providerId="AD" clId="Web-{65E31320-0A88-4B76-B73D-F3DE56DB3150}" dt="2022-12-09T01:00:01.331" v="77"/>
        <pc:sldMkLst>
          <pc:docMk/>
          <pc:sldMk cId="907487449" sldId="264"/>
        </pc:sldMkLst>
        <pc:spChg chg="del">
          <ac:chgData name="Sun, Yuran" userId="S::yuransun@ufl.edu::2aee18ae-ffd5-41ea-a0a4-53b5fd87fa87" providerId="AD" clId="Web-{65E31320-0A88-4B76-B73D-F3DE56DB3150}" dt="2022-12-09T00:59:51.112" v="44"/>
          <ac:spMkLst>
            <pc:docMk/>
            <pc:sldMk cId="907487449" sldId="264"/>
            <ac:spMk id="3" creationId="{74E9E06B-A38B-785B-A101-5761B67C4769}"/>
          </ac:spMkLst>
        </pc:spChg>
        <pc:spChg chg="mod">
          <ac:chgData name="Sun, Yuran" userId="S::yuransun@ufl.edu::2aee18ae-ffd5-41ea-a0a4-53b5fd87fa87" providerId="AD" clId="Web-{65E31320-0A88-4B76-B73D-F3DE56DB3150}" dt="2022-12-09T00:59:45.362" v="43" actId="20577"/>
          <ac:spMkLst>
            <pc:docMk/>
            <pc:sldMk cId="907487449" sldId="264"/>
            <ac:spMk id="4" creationId="{00000000-0000-0000-0000-000000000000}"/>
          </ac:spMkLst>
        </pc:spChg>
        <pc:graphicFrameChg chg="mod modGraphic">
          <ac:chgData name="Sun, Yuran" userId="S::yuransun@ufl.edu::2aee18ae-ffd5-41ea-a0a4-53b5fd87fa87" providerId="AD" clId="Web-{65E31320-0A88-4B76-B73D-F3DE56DB3150}" dt="2022-12-09T01:00:01.331" v="77"/>
          <ac:graphicFrameMkLst>
            <pc:docMk/>
            <pc:sldMk cId="907487449" sldId="264"/>
            <ac:graphicFrameMk id="2" creationId="{A1439EB3-13B5-7ABF-5367-4BF7109BE2AC}"/>
          </ac:graphicFrameMkLst>
        </pc:graphicFrameChg>
      </pc:sldChg>
    </pc:docChg>
  </pc:docChgLst>
  <pc:docChgLst>
    <pc:chgData name="Sun, Yuran" userId="S::yuransun@ufl.edu::2aee18ae-ffd5-41ea-a0a4-53b5fd87fa87" providerId="AD" clId="Web-{057BC4AA-4E9F-4A6E-8D32-241EC92012FA}"/>
    <pc:docChg chg="modSld">
      <pc:chgData name="Sun, Yuran" userId="S::yuransun@ufl.edu::2aee18ae-ffd5-41ea-a0a4-53b5fd87fa87" providerId="AD" clId="Web-{057BC4AA-4E9F-4A6E-8D32-241EC92012FA}" dt="2022-12-08T21:18:18.379" v="4" actId="14100"/>
      <pc:docMkLst>
        <pc:docMk/>
      </pc:docMkLst>
      <pc:sldChg chg="addSp modSp">
        <pc:chgData name="Sun, Yuran" userId="S::yuransun@ufl.edu::2aee18ae-ffd5-41ea-a0a4-53b5fd87fa87" providerId="AD" clId="Web-{057BC4AA-4E9F-4A6E-8D32-241EC92012FA}" dt="2022-12-08T21:18:18.379" v="4" actId="14100"/>
        <pc:sldMkLst>
          <pc:docMk/>
          <pc:sldMk cId="907487449" sldId="264"/>
        </pc:sldMkLst>
        <pc:spChg chg="add mod">
          <ac:chgData name="Sun, Yuran" userId="S::yuransun@ufl.edu::2aee18ae-ffd5-41ea-a0a4-53b5fd87fa87" providerId="AD" clId="Web-{057BC4AA-4E9F-4A6E-8D32-241EC92012FA}" dt="2022-12-08T21:18:18.379" v="4" actId="14100"/>
          <ac:spMkLst>
            <pc:docMk/>
            <pc:sldMk cId="907487449" sldId="264"/>
            <ac:spMk id="6" creationId="{43E75840-9E9D-8A6B-5FB5-794E51BABA53}"/>
          </ac:spMkLst>
        </pc:spChg>
      </pc:sldChg>
    </pc:docChg>
  </pc:docChgLst>
  <pc:docChgLst>
    <pc:chgData name="Zhao,Xilei" userId="313f7f70-9d83-4de2-9a07-7b20ba79bfdf" providerId="ADAL" clId="{756E3137-3B95-4147-ABAF-2C28CF6D9865}"/>
    <pc:docChg chg="undo custSel addSld delSld modSld">
      <pc:chgData name="Zhao,Xilei" userId="313f7f70-9d83-4de2-9a07-7b20ba79bfdf" providerId="ADAL" clId="{756E3137-3B95-4147-ABAF-2C28CF6D9865}" dt="2022-12-08T21:15:42.198" v="477" actId="14734"/>
      <pc:docMkLst>
        <pc:docMk/>
      </pc:docMkLst>
      <pc:sldChg chg="addSp delSp modSp mod">
        <pc:chgData name="Zhao,Xilei" userId="313f7f70-9d83-4de2-9a07-7b20ba79bfdf" providerId="ADAL" clId="{756E3137-3B95-4147-ABAF-2C28CF6D9865}" dt="2022-12-08T21:10:44.698" v="49" actId="478"/>
        <pc:sldMkLst>
          <pc:docMk/>
          <pc:sldMk cId="0" sldId="261"/>
        </pc:sldMkLst>
        <pc:spChg chg="mod">
          <ac:chgData name="Zhao,Xilei" userId="313f7f70-9d83-4de2-9a07-7b20ba79bfdf" providerId="ADAL" clId="{756E3137-3B95-4147-ABAF-2C28CF6D9865}" dt="2022-12-08T21:10:42.431" v="48" actId="20577"/>
          <ac:spMkLst>
            <pc:docMk/>
            <pc:sldMk cId="0" sldId="261"/>
            <ac:spMk id="4" creationId="{00000000-0000-0000-0000-000000000000}"/>
          </ac:spMkLst>
        </pc:spChg>
        <pc:graphicFrameChg chg="del">
          <ac:chgData name="Zhao,Xilei" userId="313f7f70-9d83-4de2-9a07-7b20ba79bfdf" providerId="ADAL" clId="{756E3137-3B95-4147-ABAF-2C28CF6D9865}" dt="2022-12-08T21:09:43.848" v="32" actId="478"/>
          <ac:graphicFrameMkLst>
            <pc:docMk/>
            <pc:sldMk cId="0" sldId="261"/>
            <ac:graphicFrameMk id="2" creationId="{A1439EB3-13B5-7ABF-5367-4BF7109BE2AC}"/>
          </ac:graphicFrameMkLst>
        </pc:graphicFrameChg>
        <pc:picChg chg="add del mod">
          <ac:chgData name="Zhao,Xilei" userId="313f7f70-9d83-4de2-9a07-7b20ba79bfdf" providerId="ADAL" clId="{756E3137-3B95-4147-ABAF-2C28CF6D9865}" dt="2022-12-08T21:10:44.698" v="49" actId="478"/>
          <ac:picMkLst>
            <pc:docMk/>
            <pc:sldMk cId="0" sldId="261"/>
            <ac:picMk id="1026" creationId="{1101FF4B-B034-BECF-5C50-7A1DD5583F24}"/>
          </ac:picMkLst>
        </pc:picChg>
      </pc:sldChg>
      <pc:sldChg chg="addSp modSp mod">
        <pc:chgData name="Zhao,Xilei" userId="313f7f70-9d83-4de2-9a07-7b20ba79bfdf" providerId="ADAL" clId="{756E3137-3B95-4147-ABAF-2C28CF6D9865}" dt="2022-12-08T21:11:51.434" v="123" actId="20577"/>
        <pc:sldMkLst>
          <pc:docMk/>
          <pc:sldMk cId="2381198413" sldId="262"/>
        </pc:sldMkLst>
        <pc:spChg chg="add mod">
          <ac:chgData name="Zhao,Xilei" userId="313f7f70-9d83-4de2-9a07-7b20ba79bfdf" providerId="ADAL" clId="{756E3137-3B95-4147-ABAF-2C28CF6D9865}" dt="2022-12-08T21:11:51.434" v="123" actId="20577"/>
          <ac:spMkLst>
            <pc:docMk/>
            <pc:sldMk cId="2381198413" sldId="262"/>
            <ac:spMk id="3" creationId="{AA63B15C-9C9B-D8D3-21B0-84D9BF3936A5}"/>
          </ac:spMkLst>
        </pc:spChg>
      </pc:sldChg>
      <pc:sldChg chg="addSp modSp mod">
        <pc:chgData name="Zhao,Xilei" userId="313f7f70-9d83-4de2-9a07-7b20ba79bfdf" providerId="ADAL" clId="{756E3137-3B95-4147-ABAF-2C28CF6D9865}" dt="2022-12-08T21:15:42.198" v="477" actId="14734"/>
        <pc:sldMkLst>
          <pc:docMk/>
          <pc:sldMk cId="907487449" sldId="264"/>
        </pc:sldMkLst>
        <pc:spChg chg="add mod">
          <ac:chgData name="Zhao,Xilei" userId="313f7f70-9d83-4de2-9a07-7b20ba79bfdf" providerId="ADAL" clId="{756E3137-3B95-4147-ABAF-2C28CF6D9865}" dt="2022-12-08T21:11:11.089" v="75" actId="1076"/>
          <ac:spMkLst>
            <pc:docMk/>
            <pc:sldMk cId="907487449" sldId="264"/>
            <ac:spMk id="3" creationId="{74E9E06B-A38B-785B-A101-5761B67C4769}"/>
          </ac:spMkLst>
        </pc:spChg>
        <pc:spChg chg="add mod">
          <ac:chgData name="Zhao,Xilei" userId="313f7f70-9d83-4de2-9a07-7b20ba79bfdf" providerId="ADAL" clId="{756E3137-3B95-4147-ABAF-2C28CF6D9865}" dt="2022-12-08T21:11:17.473" v="110" actId="20577"/>
          <ac:spMkLst>
            <pc:docMk/>
            <pc:sldMk cId="907487449" sldId="264"/>
            <ac:spMk id="5" creationId="{FE0228B5-CFC8-27C8-E027-D18F12C0A5C7}"/>
          </ac:spMkLst>
        </pc:spChg>
        <pc:graphicFrameChg chg="modGraphic">
          <ac:chgData name="Zhao,Xilei" userId="313f7f70-9d83-4de2-9a07-7b20ba79bfdf" providerId="ADAL" clId="{756E3137-3B95-4147-ABAF-2C28CF6D9865}" dt="2022-12-08T21:15:42.198" v="477" actId="14734"/>
          <ac:graphicFrameMkLst>
            <pc:docMk/>
            <pc:sldMk cId="907487449" sldId="264"/>
            <ac:graphicFrameMk id="2" creationId="{A1439EB3-13B5-7ABF-5367-4BF7109BE2AC}"/>
          </ac:graphicFrameMkLst>
        </pc:graphicFrameChg>
      </pc:sldChg>
      <pc:sldChg chg="modSp mod">
        <pc:chgData name="Zhao,Xilei" userId="313f7f70-9d83-4de2-9a07-7b20ba79bfdf" providerId="ADAL" clId="{756E3137-3B95-4147-ABAF-2C28CF6D9865}" dt="2022-12-08T21:14:17.573" v="475" actId="20577"/>
        <pc:sldMkLst>
          <pc:docMk/>
          <pc:sldMk cId="2974323216" sldId="266"/>
        </pc:sldMkLst>
        <pc:spChg chg="mod">
          <ac:chgData name="Zhao,Xilei" userId="313f7f70-9d83-4de2-9a07-7b20ba79bfdf" providerId="ADAL" clId="{756E3137-3B95-4147-ABAF-2C28CF6D9865}" dt="2022-12-08T21:14:17.573" v="475" actId="20577"/>
          <ac:spMkLst>
            <pc:docMk/>
            <pc:sldMk cId="2974323216" sldId="266"/>
            <ac:spMk id="2" creationId="{24C4FA1C-366D-FC54-246F-21341AFF72E5}"/>
          </ac:spMkLst>
        </pc:spChg>
        <pc:spChg chg="mod">
          <ac:chgData name="Zhao,Xilei" userId="313f7f70-9d83-4de2-9a07-7b20ba79bfdf" providerId="ADAL" clId="{756E3137-3B95-4147-ABAF-2C28CF6D9865}" dt="2022-12-08T21:13:26.566" v="291" actId="20577"/>
          <ac:spMkLst>
            <pc:docMk/>
            <pc:sldMk cId="2974323216" sldId="266"/>
            <ac:spMk id="4" creationId="{00000000-0000-0000-0000-000000000000}"/>
          </ac:spMkLst>
        </pc:spChg>
      </pc:sldChg>
      <pc:sldChg chg="new del">
        <pc:chgData name="Zhao,Xilei" userId="313f7f70-9d83-4de2-9a07-7b20ba79bfdf" providerId="ADAL" clId="{756E3137-3B95-4147-ABAF-2C28CF6D9865}" dt="2022-12-08T21:09:12.582" v="1" actId="680"/>
        <pc:sldMkLst>
          <pc:docMk/>
          <pc:sldMk cId="317393512" sldId="267"/>
        </pc:sldMkLst>
      </pc:sldChg>
      <pc:sldChg chg="modSp add del mod">
        <pc:chgData name="Zhao,Xilei" userId="313f7f70-9d83-4de2-9a07-7b20ba79bfdf" providerId="ADAL" clId="{756E3137-3B95-4147-ABAF-2C28CF6D9865}" dt="2022-12-08T21:09:17.307" v="4" actId="2696"/>
        <pc:sldMkLst>
          <pc:docMk/>
          <pc:sldMk cId="1531494102" sldId="267"/>
        </pc:sldMkLst>
        <pc:spChg chg="mod">
          <ac:chgData name="Zhao,Xilei" userId="313f7f70-9d83-4de2-9a07-7b20ba79bfdf" providerId="ADAL" clId="{756E3137-3B95-4147-ABAF-2C28CF6D9865}" dt="2022-12-08T21:09:14.618" v="3" actId="27636"/>
          <ac:spMkLst>
            <pc:docMk/>
            <pc:sldMk cId="1531494102" sldId="267"/>
            <ac:spMk id="4" creationId="{00000000-0000-0000-0000-000000000000}"/>
          </ac:spMkLst>
        </pc:spChg>
        <pc:graphicFrameChg chg="mod">
          <ac:chgData name="Zhao,Xilei" userId="313f7f70-9d83-4de2-9a07-7b20ba79bfdf" providerId="ADAL" clId="{756E3137-3B95-4147-ABAF-2C28CF6D9865}" dt="2022-12-08T21:09:14.595" v="2"/>
          <ac:graphicFrameMkLst>
            <pc:docMk/>
            <pc:sldMk cId="1531494102" sldId="267"/>
            <ac:graphicFrameMk id="2" creationId="{A1439EB3-13B5-7ABF-5367-4BF7109BE2AC}"/>
          </ac:graphicFrameMkLst>
        </pc:graphicFrameChg>
      </pc:sldChg>
      <pc:sldChg chg="add del">
        <pc:chgData name="Zhao,Xilei" userId="313f7f70-9d83-4de2-9a07-7b20ba79bfdf" providerId="ADAL" clId="{756E3137-3B95-4147-ABAF-2C28CF6D9865}" dt="2022-12-08T21:09:30.771" v="7" actId="2696"/>
        <pc:sldMkLst>
          <pc:docMk/>
          <pc:sldMk cId="1797135646" sldId="267"/>
        </pc:sldMkLst>
      </pc:sldChg>
      <pc:sldChg chg="add">
        <pc:chgData name="Zhao,Xilei" userId="313f7f70-9d83-4de2-9a07-7b20ba79bfdf" providerId="ADAL" clId="{756E3137-3B95-4147-ABAF-2C28CF6D9865}" dt="2022-12-08T21:09:27.436" v="6"/>
        <pc:sldMkLst>
          <pc:docMk/>
          <pc:sldMk cId="2791069606" sldId="268"/>
        </pc:sldMkLst>
      </pc:sldChg>
      <pc:sldChg chg="add">
        <pc:chgData name="Zhao,Xilei" userId="313f7f70-9d83-4de2-9a07-7b20ba79bfdf" providerId="ADAL" clId="{756E3137-3B95-4147-ABAF-2C28CF6D9865}" dt="2022-12-08T21:10:35.232" v="38"/>
        <pc:sldMkLst>
          <pc:docMk/>
          <pc:sldMk cId="2975206413" sldId="269"/>
        </pc:sldMkLst>
      </pc:sldChg>
      <pc:sldChg chg="addSp delSp modSp add mod">
        <pc:chgData name="Zhao,Xilei" userId="313f7f70-9d83-4de2-9a07-7b20ba79bfdf" providerId="ADAL" clId="{756E3137-3B95-4147-ABAF-2C28CF6D9865}" dt="2022-12-08T21:13:01.302" v="276" actId="20577"/>
        <pc:sldMkLst>
          <pc:docMk/>
          <pc:sldMk cId="1086653697" sldId="270"/>
        </pc:sldMkLst>
        <pc:spChg chg="del">
          <ac:chgData name="Zhao,Xilei" userId="313f7f70-9d83-4de2-9a07-7b20ba79bfdf" providerId="ADAL" clId="{756E3137-3B95-4147-ABAF-2C28CF6D9865}" dt="2022-12-08T21:12:01.490" v="126" actId="478"/>
          <ac:spMkLst>
            <pc:docMk/>
            <pc:sldMk cId="1086653697" sldId="270"/>
            <ac:spMk id="3" creationId="{74E9E06B-A38B-785B-A101-5761B67C4769}"/>
          </ac:spMkLst>
        </pc:spChg>
        <pc:spChg chg="mod">
          <ac:chgData name="Zhao,Xilei" userId="313f7f70-9d83-4de2-9a07-7b20ba79bfdf" providerId="ADAL" clId="{756E3137-3B95-4147-ABAF-2C28CF6D9865}" dt="2022-12-08T21:11:41.867" v="112" actId="20577"/>
          <ac:spMkLst>
            <pc:docMk/>
            <pc:sldMk cId="1086653697" sldId="270"/>
            <ac:spMk id="4" creationId="{00000000-0000-0000-0000-000000000000}"/>
          </ac:spMkLst>
        </pc:spChg>
        <pc:spChg chg="del">
          <ac:chgData name="Zhao,Xilei" userId="313f7f70-9d83-4de2-9a07-7b20ba79bfdf" providerId="ADAL" clId="{756E3137-3B95-4147-ABAF-2C28CF6D9865}" dt="2022-12-08T21:11:59.427" v="125" actId="478"/>
          <ac:spMkLst>
            <pc:docMk/>
            <pc:sldMk cId="1086653697" sldId="270"/>
            <ac:spMk id="5" creationId="{FE0228B5-CFC8-27C8-E027-D18F12C0A5C7}"/>
          </ac:spMkLst>
        </pc:spChg>
        <pc:spChg chg="add mod">
          <ac:chgData name="Zhao,Xilei" userId="313f7f70-9d83-4de2-9a07-7b20ba79bfdf" providerId="ADAL" clId="{756E3137-3B95-4147-ABAF-2C28CF6D9865}" dt="2022-12-08T21:12:12.647" v="136" actId="20577"/>
          <ac:spMkLst>
            <pc:docMk/>
            <pc:sldMk cId="1086653697" sldId="270"/>
            <ac:spMk id="6" creationId="{8D5775EE-5A43-F046-E27A-A091F2BC9487}"/>
          </ac:spMkLst>
        </pc:spChg>
        <pc:spChg chg="add mod">
          <ac:chgData name="Zhao,Xilei" userId="313f7f70-9d83-4de2-9a07-7b20ba79bfdf" providerId="ADAL" clId="{756E3137-3B95-4147-ABAF-2C28CF6D9865}" dt="2022-12-08T21:12:24.255" v="158" actId="1076"/>
          <ac:spMkLst>
            <pc:docMk/>
            <pc:sldMk cId="1086653697" sldId="270"/>
            <ac:spMk id="7" creationId="{50439C3C-AD55-D582-9D58-6CCCF1D89986}"/>
          </ac:spMkLst>
        </pc:spChg>
        <pc:spChg chg="add mod">
          <ac:chgData name="Zhao,Xilei" userId="313f7f70-9d83-4de2-9a07-7b20ba79bfdf" providerId="ADAL" clId="{756E3137-3B95-4147-ABAF-2C28CF6D9865}" dt="2022-12-08T21:13:01.302" v="276" actId="20577"/>
          <ac:spMkLst>
            <pc:docMk/>
            <pc:sldMk cId="1086653697" sldId="270"/>
            <ac:spMk id="8" creationId="{2B62BDEE-32DB-D1DF-EC06-CEB4E6E854CF}"/>
          </ac:spMkLst>
        </pc:spChg>
        <pc:graphicFrameChg chg="del">
          <ac:chgData name="Zhao,Xilei" userId="313f7f70-9d83-4de2-9a07-7b20ba79bfdf" providerId="ADAL" clId="{756E3137-3B95-4147-ABAF-2C28CF6D9865}" dt="2022-12-08T21:11:57.142" v="124" actId="478"/>
          <ac:graphicFrameMkLst>
            <pc:docMk/>
            <pc:sldMk cId="1086653697" sldId="270"/>
            <ac:graphicFrameMk id="2" creationId="{A1439EB3-13B5-7ABF-5367-4BF7109BE2A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2024/1/10</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algn="just">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Good morning, everyone, it’s my honor here to present our recent work, entitled the Real-time Urban Traffic Monitoring Using Transit Buses as Probes.</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10</a:t>
            </a:fld>
            <a:endParaRPr lang="en-US"/>
          </a:p>
        </p:txBody>
      </p:sp>
    </p:spTree>
    <p:extLst>
      <p:ext uri="{BB962C8B-B14F-4D97-AF65-F5344CB8AC3E}">
        <p14:creationId xmlns:p14="http://schemas.microsoft.com/office/powerpoint/2010/main" val="120143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800" dirty="0">
              <a:solidFill>
                <a:schemeClr val="tx1"/>
              </a:solidFill>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11</a:t>
            </a:fld>
            <a:endParaRPr lang="en-US"/>
          </a:p>
        </p:txBody>
      </p:sp>
    </p:spTree>
    <p:extLst>
      <p:ext uri="{BB962C8B-B14F-4D97-AF65-F5344CB8AC3E}">
        <p14:creationId xmlns:p14="http://schemas.microsoft.com/office/powerpoint/2010/main" val="1238969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The first one is the segment-trip extraction algorithm, which can automatically extract all the road segment in the research area. And the second algorithm is to estimate the bus travel speed on that segment by using the route length divided by travel time.</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12</a:t>
            </a:fld>
            <a:endParaRPr lang="en-US"/>
          </a:p>
        </p:txBody>
      </p:sp>
    </p:spTree>
    <p:extLst>
      <p:ext uri="{BB962C8B-B14F-4D97-AF65-F5344CB8AC3E}">
        <p14:creationId xmlns:p14="http://schemas.microsoft.com/office/powerpoint/2010/main" val="896357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T1: the travel time for passing through subsegments that are neither near intersections nor within the stop buffers;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rgbClr val="374151"/>
                </a:solidFill>
                <a:effectLst/>
                <a:latin typeface="Söhne"/>
              </a:rPr>
              <a:t>Therefore, we estimate the speed of a segment by using the travel time of the road section, which is the ratio of the road section length to the travel time. So, considering the different driving characteristics of buses when passing through bus stops and intersections, we have defined three different types of travel time. Specifically, travel time type 1 represents the travel time for passing through subsegments that are neither near intersections nor within the bus stop. Therefore, it can be estimated by obtaining the sum of the time differences between the last and first data points within each subsegment.</a:t>
            </a:r>
            <a:endParaRPr lang="en-US" altLang="zh-CN" sz="800" dirty="0">
              <a:solidFill>
                <a:schemeClr val="tx1"/>
              </a:solidFill>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13</a:t>
            </a:fld>
            <a:endParaRPr lang="en-US"/>
          </a:p>
        </p:txBody>
      </p:sp>
    </p:spTree>
    <p:extLst>
      <p:ext uri="{BB962C8B-B14F-4D97-AF65-F5344CB8AC3E}">
        <p14:creationId xmlns:p14="http://schemas.microsoft.com/office/powerpoint/2010/main" val="4106064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T2: the travel time for passing through the stop buffers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rgbClr val="374151"/>
                </a:solidFill>
                <a:effectLst/>
                <a:latin typeface="Söhne"/>
              </a:rPr>
              <a:t>To estimate the characteristics of normal traffic using the speed of buses, we need to identify the differences between them. The main difference lies in the possibility of buses stopping at bus stops. In such cases, we cannot directly use the difference in timestamps; instead, we should interpolate the time taken to pass through bus stops. Therefore, we introduce a travel time type 2. When the average time taken to pass through a bus stop is significantly less than the recorded time in the timestamp, we consider that the bus has made a stop. Hence, the calculation of travel time type 2 comprises two independent parts.</a:t>
            </a:r>
            <a:endParaRPr lang="en-US" altLang="zh-CN" sz="800" dirty="0">
              <a:solidFill>
                <a:schemeClr val="tx1"/>
              </a:solidFill>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14</a:t>
            </a:fld>
            <a:endParaRPr lang="en-US"/>
          </a:p>
        </p:txBody>
      </p:sp>
    </p:spTree>
    <p:extLst>
      <p:ext uri="{BB962C8B-B14F-4D97-AF65-F5344CB8AC3E}">
        <p14:creationId xmlns:p14="http://schemas.microsoft.com/office/powerpoint/2010/main" val="2161955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T3: the travel time for passing through subsegments adjacent to the intersections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050" dirty="0"/>
            </a:br>
            <a:r>
              <a:rPr lang="en-US" sz="1050" b="0" i="0" dirty="0">
                <a:solidFill>
                  <a:srgbClr val="374151"/>
                </a:solidFill>
                <a:effectLst/>
                <a:latin typeface="Söhne"/>
              </a:rPr>
              <a:t>Travel time type 3 primarily takes into account the time taken by buses to pass between two segments. The calculation method involves using the proportion of time span based on the ratio of the distances traveled.</a:t>
            </a:r>
            <a:endParaRPr lang="en-US" altLang="zh-CN" sz="800" dirty="0">
              <a:solidFill>
                <a:schemeClr val="tx1"/>
              </a:solidFill>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15</a:t>
            </a:fld>
            <a:endParaRPr lang="en-US"/>
          </a:p>
        </p:txBody>
      </p:sp>
    </p:spTree>
    <p:extLst>
      <p:ext uri="{BB962C8B-B14F-4D97-AF65-F5344CB8AC3E}">
        <p14:creationId xmlns:p14="http://schemas.microsoft.com/office/powerpoint/2010/main" val="1619209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sz="800" dirty="0">
                <a:solidFill>
                  <a:schemeClr val="tx1"/>
                </a:solidFill>
              </a:rPr>
              <a:t>After that, we use our methods in Gainesville as a case study.</a:t>
            </a:r>
          </a:p>
          <a:p>
            <a:endParaRPr lang="en-US" altLang="zh-CN" sz="800" dirty="0">
              <a:solidFill>
                <a:schemeClr val="tx1"/>
              </a:solidFill>
            </a:endParaRPr>
          </a:p>
          <a:p>
            <a:pPr marL="171450" indent="-171450">
              <a:lnSpc>
                <a:spcPct val="130000"/>
              </a:lnSpc>
              <a:buFont typeface="Arial" panose="020B0604020202020204" pitchFamily="34" charset="0"/>
              <a:buChar char="•"/>
            </a:pPr>
            <a:r>
              <a:rPr lang="en-US" dirty="0">
                <a:latin typeface="Arial" panose="020B0604020202020204" pitchFamily="34" charset="0"/>
                <a:cs typeface="Arial" panose="020B0604020202020204" pitchFamily="34" charset="0"/>
              </a:rPr>
              <a:t>Study site: Gainesville, FL </a:t>
            </a:r>
          </a:p>
          <a:p>
            <a:pPr marL="171450" indent="-171450">
              <a:lnSpc>
                <a:spcPct val="130000"/>
              </a:lnSpc>
              <a:buFont typeface="Arial" panose="020B0604020202020204" pitchFamily="34" charset="0"/>
              <a:buChar char="•"/>
            </a:pPr>
            <a:r>
              <a:rPr lang="en-US" dirty="0">
                <a:latin typeface="Arial" panose="020B0604020202020204" pitchFamily="34" charset="0"/>
                <a:cs typeface="Arial" panose="020B0604020202020204" pitchFamily="34" charset="0"/>
              </a:rPr>
              <a:t>Study period:</a:t>
            </a:r>
          </a:p>
          <a:p>
            <a:pPr lvl="1">
              <a:lnSpc>
                <a:spcPct val="130000"/>
              </a:lnSpc>
            </a:pPr>
            <a:r>
              <a:rPr lang="en-US" dirty="0">
                <a:latin typeface="Arial" panose="020B0604020202020204" pitchFamily="34" charset="0"/>
                <a:cs typeface="Arial" panose="020B0604020202020204" pitchFamily="34" charset="0"/>
              </a:rPr>
              <a:t>09/10/23 - 13/10/23 and 25/10/23 - 29/10/23</a:t>
            </a:r>
          </a:p>
          <a:p>
            <a:pPr marL="171450" indent="-171450">
              <a:lnSpc>
                <a:spcPct val="130000"/>
              </a:lnSpc>
              <a:buFont typeface="Arial" panose="020B0604020202020204" pitchFamily="34" charset="0"/>
              <a:buChar char="•"/>
            </a:pPr>
            <a:r>
              <a:rPr lang="en-US" dirty="0">
                <a:latin typeface="Arial" panose="020B0604020202020204" pitchFamily="34" charset="0"/>
                <a:cs typeface="Arial" panose="020B0604020202020204" pitchFamily="34" charset="0"/>
              </a:rPr>
              <a:t>Data collected period: 6am. ~ 11pm.</a:t>
            </a:r>
          </a:p>
          <a:p>
            <a:pPr>
              <a:lnSpc>
                <a:spcPct val="130000"/>
              </a:lnSpc>
            </a:pPr>
            <a:r>
              <a:rPr lang="en-US" dirty="0">
                <a:latin typeface="Arial" panose="020B0604020202020204" pitchFamily="34" charset="0"/>
                <a:cs typeface="Arial" panose="020B0604020202020204" pitchFamily="34" charset="0"/>
              </a:rPr>
              <a:t>   Interval =15s. Bus routes = 34. Direction = 2</a:t>
            </a:r>
          </a:p>
          <a:p>
            <a:pPr>
              <a:lnSpc>
                <a:spcPct val="130000"/>
              </a:lnSpc>
            </a:pPr>
            <a:endParaRPr lang="en-US" dirty="0">
              <a:latin typeface="Arial" panose="020B0604020202020204" pitchFamily="34" charset="0"/>
              <a:cs typeface="Arial" panose="020B0604020202020204" pitchFamily="34" charset="0"/>
            </a:endParaRPr>
          </a:p>
          <a:p>
            <a:pPr algn="l"/>
            <a:r>
              <a:rPr lang="en-US" sz="1050" b="0" i="0" dirty="0">
                <a:solidFill>
                  <a:srgbClr val="000000"/>
                </a:solidFill>
                <a:effectLst/>
                <a:latin typeface="Söhne"/>
              </a:rPr>
              <a:t>To validate our method, we chose Gainesville, Florida, for a case study. The spatial distribution of bus routes in Gainesville is quite extensive, and the data we collected spans two weeks in October 2023.</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16</a:t>
            </a:fld>
            <a:endParaRPr lang="en-US"/>
          </a:p>
        </p:txBody>
      </p:sp>
    </p:spTree>
    <p:extLst>
      <p:ext uri="{BB962C8B-B14F-4D97-AF65-F5344CB8AC3E}">
        <p14:creationId xmlns:p14="http://schemas.microsoft.com/office/powerpoint/2010/main" val="7116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sz="800" dirty="0">
                <a:solidFill>
                  <a:schemeClr val="tx1"/>
                </a:solidFill>
              </a:rPr>
              <a:t>To validate the accuracy of the results derived from GTFS Realtime data, a comparative analysis was conducted against the average segment speeds obtained from Google Traffic data and Bluetooth data.</a:t>
            </a:r>
          </a:p>
          <a:p>
            <a:endParaRPr lang="en-US" altLang="zh-CN" sz="800" dirty="0">
              <a:solidFill>
                <a:schemeClr val="tx1"/>
              </a:solidFill>
            </a:endParaRPr>
          </a:p>
          <a:p>
            <a:r>
              <a:rPr lang="en-US" altLang="zh-CN" sz="800" dirty="0">
                <a:solidFill>
                  <a:schemeClr val="tx1"/>
                </a:solidFill>
              </a:rPr>
              <a:t>These five segments have different road hierarchies and speed limits, which can adequately validate the applicability of the methods proposed.</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17</a:t>
            </a:fld>
            <a:endParaRPr lang="en-US"/>
          </a:p>
        </p:txBody>
      </p:sp>
    </p:spTree>
    <p:extLst>
      <p:ext uri="{BB962C8B-B14F-4D97-AF65-F5344CB8AC3E}">
        <p14:creationId xmlns:p14="http://schemas.microsoft.com/office/powerpoint/2010/main" val="2195841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sz="800" dirty="0" err="1">
                <a:solidFill>
                  <a:schemeClr val="tx1"/>
                </a:solidFill>
              </a:rPr>
              <a:t>Zitaixiaole</a:t>
            </a:r>
            <a:endParaRPr lang="en-US" altLang="zh-CN" sz="800" dirty="0">
              <a:solidFill>
                <a:schemeClr val="tx1"/>
              </a:solidFill>
            </a:endParaRPr>
          </a:p>
          <a:p>
            <a:r>
              <a:rPr lang="en-US" altLang="zh-CN" sz="800" dirty="0" err="1">
                <a:solidFill>
                  <a:schemeClr val="tx1"/>
                </a:solidFill>
              </a:rPr>
              <a:t>youyufacuowu</a:t>
            </a:r>
            <a:endParaRPr lang="en-US" altLang="zh-CN" sz="800" dirty="0">
              <a:solidFill>
                <a:schemeClr val="tx1"/>
              </a:solidFill>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18</a:t>
            </a:fld>
            <a:endParaRPr lang="en-US"/>
          </a:p>
        </p:txBody>
      </p:sp>
    </p:spTree>
    <p:extLst>
      <p:ext uri="{BB962C8B-B14F-4D97-AF65-F5344CB8AC3E}">
        <p14:creationId xmlns:p14="http://schemas.microsoft.com/office/powerpoint/2010/main" val="4231047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sz="800" dirty="0">
                <a:solidFill>
                  <a:schemeClr val="tx1"/>
                </a:solidFill>
              </a:rPr>
              <a:t>0.05</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19</a:t>
            </a:fld>
            <a:endParaRPr lang="en-US"/>
          </a:p>
        </p:txBody>
      </p:sp>
    </p:spTree>
    <p:extLst>
      <p:ext uri="{BB962C8B-B14F-4D97-AF65-F5344CB8AC3E}">
        <p14:creationId xmlns:p14="http://schemas.microsoft.com/office/powerpoint/2010/main" val="196219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algn="just">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Realtime urban traffic monitoring plays an important role in the smart cities and intelligent transportation system. However, </a:t>
            </a:r>
            <a:r>
              <a:rPr lang="en-US" sz="1800" b="1"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despite there are a lot of datasets can be used for real-time traffic monitoring</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there still exist many problems such as the high cost and privacy issue.</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2</a:t>
            </a:fld>
            <a:endParaRPr lang="en-US"/>
          </a:p>
        </p:txBody>
      </p:sp>
    </p:spTree>
    <p:extLst>
      <p:ext uri="{BB962C8B-B14F-4D97-AF65-F5344CB8AC3E}">
        <p14:creationId xmlns:p14="http://schemas.microsoft.com/office/powerpoint/2010/main" val="153910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a:buFont typeface="+mj-lt"/>
              <a:buNone/>
            </a:pPr>
            <a:endParaRPr lang="en-US" altLang="zh-CN" sz="1800" dirty="0">
              <a:solidFill>
                <a:srgbClr val="FF0000"/>
              </a:solidFill>
              <a:effectLst/>
              <a:latin typeface="NimbusRomNo9L"/>
            </a:endParaRPr>
          </a:p>
          <a:p>
            <a:pPr>
              <a:buFont typeface="+mj-lt"/>
              <a:buNone/>
            </a:pPr>
            <a:r>
              <a:rPr lang="en-US" altLang="zh-CN" sz="1800" dirty="0">
                <a:solidFill>
                  <a:srgbClr val="FF0000"/>
                </a:solidFill>
                <a:effectLst/>
                <a:latin typeface="NimbusRomNo9L"/>
              </a:rPr>
              <a:t>So, we used 80% of data to build a model to transfer the ATT to the BTT and then the rest data was calculated the model error of RMSE and MAPE. All results are lies in the reasonable range.</a:t>
            </a:r>
          </a:p>
          <a:p>
            <a:pPr>
              <a:buFont typeface="+mj-lt"/>
              <a:buNone/>
            </a:pPr>
            <a:endParaRPr lang="en-US" altLang="zh-CN" sz="1800" dirty="0">
              <a:solidFill>
                <a:srgbClr val="FF0000"/>
              </a:solidFill>
              <a:effectLst/>
              <a:latin typeface="NimbusRomNo9L"/>
            </a:endParaRPr>
          </a:p>
          <a:p>
            <a:pPr>
              <a:buFont typeface="+mj-lt"/>
              <a:buNone/>
            </a:pPr>
            <a:r>
              <a:rPr lang="en-US" altLang="zh-CN" sz="800" dirty="0">
                <a:solidFill>
                  <a:schemeClr val="tx1"/>
                </a:solidFill>
              </a:rPr>
              <a:t>In general, linear relationships were observed with acceptable levels of correlation coefficient, with all values falling within a reasonable range (between 0.360 and 0.647). Most importantly, by comparing the values of MAPE and RMSE for BT - GR \&amp; GT - GR, it is evident that GTFS Realtime-based travel time generally provided better predictions of Bluetooth-based travel time compared to Google traffic-based travel time, which incorporates unknown built-in algorithms.</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20</a:t>
            </a:fld>
            <a:endParaRPr lang="en-US"/>
          </a:p>
        </p:txBody>
      </p:sp>
    </p:spTree>
    <p:extLst>
      <p:ext uri="{BB962C8B-B14F-4D97-AF65-F5344CB8AC3E}">
        <p14:creationId xmlns:p14="http://schemas.microsoft.com/office/powerpoint/2010/main" val="4059599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457200" indent="-457200">
              <a:lnSpc>
                <a:spcPct val="150000"/>
              </a:lnSpc>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GTFS Realtime data can effectively </a:t>
            </a:r>
            <a:r>
              <a:rPr lang="en-US" sz="800" b="1" dirty="0">
                <a:solidFill>
                  <a:srgbClr val="FF0000"/>
                </a:solidFill>
                <a:latin typeface="Times New Roman" panose="02020603050405020304" pitchFamily="18" charset="0"/>
                <a:cs typeface="Times New Roman" panose="02020603050405020304" pitchFamily="18" charset="0"/>
              </a:rPr>
              <a:t>capture link speed variations</a:t>
            </a:r>
            <a:r>
              <a:rPr lang="en-US" sz="800" dirty="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Proposing a novel methodology to </a:t>
            </a:r>
            <a:r>
              <a:rPr lang="en-US" sz="800" b="1" dirty="0">
                <a:solidFill>
                  <a:srgbClr val="FF0000"/>
                </a:solidFill>
                <a:latin typeface="Times New Roman" panose="02020603050405020304" pitchFamily="18" charset="0"/>
                <a:cs typeface="Times New Roman" panose="02020603050405020304" pitchFamily="18" charset="0"/>
              </a:rPr>
              <a:t>estimate real-time traffic </a:t>
            </a:r>
            <a:r>
              <a:rPr lang="en-US" sz="800" dirty="0">
                <a:latin typeface="Times New Roman" panose="02020603050405020304" pitchFamily="18" charset="0"/>
                <a:cs typeface="Times New Roman" panose="02020603050405020304" pitchFamily="18" charset="0"/>
              </a:rPr>
              <a:t>by integrating GTFS Realtime, GTFS Static, and road network data;</a:t>
            </a:r>
          </a:p>
          <a:p>
            <a:pPr marL="457200" indent="-457200">
              <a:lnSpc>
                <a:spcPct val="150000"/>
              </a:lnSpc>
              <a:buFont typeface="Arial" panose="020B0604020202020204" pitchFamily="34" charset="0"/>
              <a:buChar char="•"/>
            </a:pPr>
            <a:r>
              <a:rPr lang="en-US" sz="800" dirty="0">
                <a:latin typeface="Times New Roman" panose="02020603050405020304" pitchFamily="18" charset="0"/>
                <a:cs typeface="Times New Roman" panose="02020603050405020304" pitchFamily="18" charset="0"/>
              </a:rPr>
              <a:t>validating the possibility of extending </a:t>
            </a:r>
            <a:r>
              <a:rPr lang="en-US" sz="800" b="1" dirty="0">
                <a:latin typeface="Times New Roman" panose="02020603050405020304" pitchFamily="18" charset="0"/>
                <a:cs typeface="Times New Roman" panose="02020603050405020304" pitchFamily="18" charset="0"/>
              </a:rPr>
              <a:t>real-time network sensing </a:t>
            </a:r>
            <a:r>
              <a:rPr lang="en-US" sz="800" dirty="0">
                <a:latin typeface="Times New Roman" panose="02020603050405020304" pitchFamily="18" charset="0"/>
                <a:cs typeface="Times New Roman" panose="02020603050405020304" pitchFamily="18" charset="0"/>
              </a:rPr>
              <a:t>to the </a:t>
            </a:r>
            <a:r>
              <a:rPr lang="en-US" sz="800" b="1" dirty="0">
                <a:latin typeface="Times New Roman" panose="02020603050405020304" pitchFamily="18" charset="0"/>
                <a:cs typeface="Times New Roman" panose="02020603050405020304" pitchFamily="18" charset="0"/>
              </a:rPr>
              <a:t>spatial coverage </a:t>
            </a:r>
            <a:r>
              <a:rPr lang="en-US" sz="800" dirty="0">
                <a:latin typeface="Times New Roman" panose="02020603050405020304" pitchFamily="18" charset="0"/>
                <a:cs typeface="Times New Roman" panose="02020603050405020304" pitchFamily="18" charset="0"/>
              </a:rPr>
              <a:t>of GTFS Realtime data.</a:t>
            </a:r>
            <a:endParaRPr lang="en-US" altLang="zh-CN" sz="800" dirty="0">
              <a:latin typeface="Times New Roman" panose="02020603050405020304" pitchFamily="18" charset="0"/>
              <a:cs typeface="Times New Roman" panose="02020603050405020304" pitchFamily="18" charset="0"/>
            </a:endParaRPr>
          </a:p>
          <a:p>
            <a:endParaRPr lang="en-US" altLang="zh-CN" sz="800" dirty="0">
              <a:solidFill>
                <a:schemeClr val="tx1"/>
              </a:solidFill>
            </a:endParaRP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21</a:t>
            </a:fld>
            <a:endParaRPr lang="en-US"/>
          </a:p>
        </p:txBody>
      </p:sp>
    </p:spTree>
    <p:extLst>
      <p:ext uri="{BB962C8B-B14F-4D97-AF65-F5344CB8AC3E}">
        <p14:creationId xmlns:p14="http://schemas.microsoft.com/office/powerpoint/2010/main" val="1879715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dirty="0"/>
              <a:t>Good afternoon every, this time I will present my TRB work, that is the </a:t>
            </a:r>
            <a:r>
              <a:rPr lang="en-US" altLang="zh-CN" sz="1200" dirty="0">
                <a:latin typeface="+mn-lt"/>
                <a:ea typeface="Arial Unicode MS"/>
                <a:cs typeface="Arial Unicode MS"/>
              </a:rPr>
              <a:t>Real-time Urban Traffic Monitoring Using Transit Buses As Probes.</a:t>
            </a: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22</a:t>
            </a:fld>
            <a:endParaRPr lang="en-US"/>
          </a:p>
        </p:txBody>
      </p:sp>
    </p:spTree>
    <p:extLst>
      <p:ext uri="{BB962C8B-B14F-4D97-AF65-F5344CB8AC3E}">
        <p14:creationId xmlns:p14="http://schemas.microsoft.com/office/powerpoint/2010/main" val="1485903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algn="just">
              <a:spcBef>
                <a:spcPts val="0"/>
              </a:spcBef>
              <a:spcAft>
                <a:spcPts val="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To be more specific, </a:t>
            </a:r>
            <a:r>
              <a:rPr lang="en-US" sz="1800" b="1"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the existing datasets to monitor real-time traffic conditions</a:t>
            </a:r>
            <a:r>
              <a:rPr lang="en-US" sz="1800"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can be categorized into two parts, i.e., on-road fixed detectors, (such as loop detectors, Bluetooth and video camera), which can be used to collect the three basic traffic parameters like traffic flow and density. The other data type is the mobile data sources (such as probe vehicles, mobile device data).</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3</a:t>
            </a:fld>
            <a:endParaRPr lang="en-US"/>
          </a:p>
        </p:txBody>
      </p:sp>
    </p:spTree>
    <p:extLst>
      <p:ext uri="{BB962C8B-B14F-4D97-AF65-F5344CB8AC3E}">
        <p14:creationId xmlns:p14="http://schemas.microsoft.com/office/powerpoint/2010/main" val="77242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sz="800" dirty="0">
                <a:solidFill>
                  <a:schemeClr val="tx1"/>
                </a:solidFill>
              </a:rPr>
              <a:t>As we can see, for these on-road fixed detectors, the main problems are the high cost and the limited coverage. However, for the mobile data sources, there may exist some privacy issues. </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t>4</a:t>
            </a:fld>
            <a:endParaRPr lang="en-US"/>
          </a:p>
        </p:txBody>
      </p:sp>
    </p:spTree>
    <p:extLst>
      <p:ext uri="{BB962C8B-B14F-4D97-AF65-F5344CB8AC3E}">
        <p14:creationId xmlns:p14="http://schemas.microsoft.com/office/powerpoint/2010/main" val="4265541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dirty="0"/>
              <a:t>That because GTFS data includes huge transport information and totally open to the public without any privacy issue.</a:t>
            </a:r>
          </a:p>
          <a:p>
            <a:endParaRPr lang="en-US" altLang="zh-CN" dirty="0"/>
          </a:p>
          <a:p>
            <a:r>
              <a:rPr lang="en-US" altLang="zh-CN" dirty="0"/>
              <a:t>The GTFS data contains</a:t>
            </a:r>
            <a:r>
              <a:rPr lang="zh-CN" altLang="en-US" dirty="0"/>
              <a:t> </a:t>
            </a:r>
            <a:r>
              <a:rPr lang="en-US" altLang="zh-CN" dirty="0"/>
              <a:t>two parts, the static data which shows bus routes/ schedule/ stop locations, which can serve as a complementary data source for GTFS Realtime data, which records the bus dynamic update information.</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936216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dirty="0"/>
              <a:t>The GTFS data contains</a:t>
            </a:r>
            <a:r>
              <a:rPr lang="zh-CN" altLang="en-US" dirty="0"/>
              <a:t> </a:t>
            </a:r>
            <a:r>
              <a:rPr lang="en-US" altLang="zh-CN" dirty="0"/>
              <a:t>two parts, the static data which shows bus routes/ schedule/ stop locations, which can serve as a complementary data source for GTFS Realtime data, which records the bus dynamic update information.</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031483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dirty="0"/>
              <a:t>So, we need a data type without these shortages, and GTFS data is a good choice. Since it is totally open to the public without any privacy concerns.</a:t>
            </a:r>
          </a:p>
          <a:p>
            <a:endParaRPr lang="en-US" altLang="zh-CN" dirty="0"/>
          </a:p>
          <a:p>
            <a:r>
              <a:rPr lang="en-US" altLang="zh-CN" dirty="0"/>
              <a:t>The GTFS data contains</a:t>
            </a:r>
            <a:r>
              <a:rPr lang="zh-CN" altLang="en-US" dirty="0"/>
              <a:t> </a:t>
            </a:r>
            <a:r>
              <a:rPr lang="en-US" altLang="zh-CN" dirty="0"/>
              <a:t>two parts, the static data which shows bus routes/ schedule/ stop locations, which can serve as a complementary data source for GTFS Realtime data, which records the bus dynamic update information.</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84162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dirty="0"/>
              <a:t>To be more specific, GTFS Static data is a combination of many files, which records the bus routes, bus schedule and bus stops. So, we can get these information, such as bus stops and bus routes by combination them together.</a:t>
            </a:r>
            <a:endParaRPr lang="zh-CN"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396093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dirty="0"/>
              <a:t>As for GTFS Realtime data, it contains three parts, the vehicles positions, service alerts and trip updates. The information we used in this research is the bus position information, which contains bus location, and speed.</a:t>
            </a:r>
            <a:endParaRPr lang="zh-CN"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152326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p:cNvPicPr>
            <a:picLocks noChangeAspect="1"/>
          </p:cNvPicPr>
          <p:nvPr userDrawn="1"/>
        </p:nvPicPr>
        <p:blipFill>
          <a:blip r:embed="rId2"/>
          <a:stretch>
            <a:fillRect/>
          </a:stretch>
        </p:blipFill>
        <p:spPr>
          <a:xfrm>
            <a:off x="0" y="1016"/>
            <a:ext cx="12188388" cy="6855968"/>
          </a:xfrm>
          <a:prstGeom prst="rect">
            <a:avLst/>
          </a:prstGeom>
        </p:spPr>
      </p:pic>
      <p:sp>
        <p:nvSpPr>
          <p:cNvPr id="5" name="TextBox 4"/>
          <p:cNvSpPr txBox="1"/>
          <p:nvPr userDrawn="1"/>
        </p:nvSpPr>
        <p:spPr>
          <a:xfrm>
            <a:off x="1048912" y="1390017"/>
            <a:ext cx="5463399" cy="337185"/>
          </a:xfrm>
          <a:prstGeom prst="rect">
            <a:avLst/>
          </a:prstGeom>
          <a:noFill/>
        </p:spPr>
        <p:txBody>
          <a:bodyPr wrap="square" rtlCol="0">
            <a:spAutoFit/>
          </a:bodyPr>
          <a:lstStyle/>
          <a:p>
            <a:r>
              <a:rPr lang="en-US" altLang="zh-CN" sz="1600" b="0" i="0">
                <a:solidFill>
                  <a:schemeClr val="bg1"/>
                </a:solidFill>
                <a:latin typeface="Cambria"/>
                <a:cs typeface="Cambria"/>
              </a:rPr>
              <a:t>Department</a:t>
            </a:r>
            <a:r>
              <a:rPr lang="zh-CN" altLang="en-US" sz="1600" b="0" i="0">
                <a:solidFill>
                  <a:schemeClr val="bg1"/>
                </a:solidFill>
                <a:latin typeface="Cambria"/>
                <a:cs typeface="Cambria"/>
              </a:rPr>
              <a:t> </a:t>
            </a:r>
            <a:r>
              <a:rPr lang="en-US" altLang="zh-CN" sz="1600" b="0" i="0">
                <a:solidFill>
                  <a:schemeClr val="bg1"/>
                </a:solidFill>
                <a:latin typeface="Cambria"/>
                <a:cs typeface="Cambria"/>
              </a:rPr>
              <a:t>of</a:t>
            </a:r>
            <a:r>
              <a:rPr lang="zh-CN" altLang="en-US" sz="1600" b="0" i="0">
                <a:solidFill>
                  <a:schemeClr val="bg1"/>
                </a:solidFill>
                <a:latin typeface="Cambria"/>
                <a:cs typeface="Cambria"/>
              </a:rPr>
              <a:t> </a:t>
            </a:r>
            <a:r>
              <a:rPr lang="en-US" altLang="zh-CN" sz="1600" b="0" i="0">
                <a:solidFill>
                  <a:schemeClr val="bg1"/>
                </a:solidFill>
                <a:latin typeface="Cambria"/>
                <a:cs typeface="Cambria"/>
              </a:rPr>
              <a:t>Civil</a:t>
            </a:r>
            <a:r>
              <a:rPr lang="zh-CN" altLang="en-US" sz="1600" b="0" i="0">
                <a:solidFill>
                  <a:schemeClr val="bg1"/>
                </a:solidFill>
                <a:latin typeface="Cambria"/>
                <a:cs typeface="Cambria"/>
              </a:rPr>
              <a:t> </a:t>
            </a:r>
            <a:r>
              <a:rPr lang="en-US" altLang="zh-CN" sz="1600" b="0" i="0">
                <a:solidFill>
                  <a:schemeClr val="bg1"/>
                </a:solidFill>
                <a:latin typeface="Cambria"/>
                <a:cs typeface="Cambria"/>
              </a:rPr>
              <a:t>and</a:t>
            </a:r>
            <a:r>
              <a:rPr lang="zh-CN" altLang="en-US" sz="1600" b="0" i="0">
                <a:solidFill>
                  <a:schemeClr val="bg1"/>
                </a:solidFill>
                <a:latin typeface="Cambria"/>
                <a:cs typeface="Cambria"/>
              </a:rPr>
              <a:t> </a:t>
            </a:r>
            <a:r>
              <a:rPr lang="en-US" altLang="zh-CN" sz="1600" b="0" i="0">
                <a:solidFill>
                  <a:schemeClr val="bg1"/>
                </a:solidFill>
                <a:latin typeface="Cambria"/>
                <a:cs typeface="Cambria"/>
              </a:rPr>
              <a:t>Coastal</a:t>
            </a:r>
            <a:r>
              <a:rPr lang="zh-CN" altLang="en-US" sz="1600" b="0" i="0">
                <a:solidFill>
                  <a:schemeClr val="bg1"/>
                </a:solidFill>
                <a:latin typeface="Cambria"/>
                <a:cs typeface="Cambria"/>
              </a:rPr>
              <a:t> </a:t>
            </a:r>
            <a:r>
              <a:rPr lang="en-US" altLang="zh-CN" sz="1600" b="0" i="0">
                <a:solidFill>
                  <a:schemeClr val="bg1"/>
                </a:solidFill>
                <a:latin typeface="Cambria"/>
                <a:cs typeface="Cambria"/>
              </a:rPr>
              <a:t>Engineering</a:t>
            </a:r>
            <a:endParaRPr lang="en-US" sz="1600" b="0" i="0">
              <a:solidFill>
                <a:schemeClr val="bg1"/>
              </a:solidFill>
              <a:latin typeface="Cambria"/>
              <a:cs typeface="Cambria"/>
            </a:endParaRPr>
          </a:p>
        </p:txBody>
      </p:sp>
      <p:sp>
        <p:nvSpPr>
          <p:cNvPr id="8" name="Title 1"/>
          <p:cNvSpPr>
            <a:spLocks noGrp="1"/>
          </p:cNvSpPr>
          <p:nvPr>
            <p:ph type="title" hasCustomPrompt="1"/>
          </p:nvPr>
        </p:nvSpPr>
        <p:spPr>
          <a:xfrm>
            <a:off x="1161731" y="2289087"/>
            <a:ext cx="11030269" cy="1779041"/>
          </a:xfrm>
        </p:spPr>
        <p:txBody>
          <a:bodyPr/>
          <a:lstStyle>
            <a:lvl1pPr algn="ctr">
              <a:lnSpc>
                <a:spcPct val="80000"/>
              </a:lnSpc>
              <a:defRPr sz="5335">
                <a:solidFill>
                  <a:schemeClr val="bg1"/>
                </a:solidFill>
              </a:defRPr>
            </a:lvl1pPr>
          </a:lstStyle>
          <a:p>
            <a:r>
              <a:rPr lang="en-US"/>
              <a:t>Presentation Title</a:t>
            </a:r>
            <a:br>
              <a:rPr lang="en-US"/>
            </a:br>
            <a:r>
              <a:rPr lang="en-US"/>
              <a:t>With Two Lines</a:t>
            </a:r>
          </a:p>
        </p:txBody>
      </p:sp>
      <p:sp>
        <p:nvSpPr>
          <p:cNvPr id="9" name="Text Placeholder 3"/>
          <p:cNvSpPr>
            <a:spLocks noGrp="1"/>
          </p:cNvSpPr>
          <p:nvPr>
            <p:ph type="body" sz="half" idx="2" hasCustomPrompt="1"/>
          </p:nvPr>
        </p:nvSpPr>
        <p:spPr>
          <a:xfrm>
            <a:off x="1161733" y="4434603"/>
            <a:ext cx="11026656" cy="1170744"/>
          </a:xfrm>
        </p:spPr>
        <p:txBody>
          <a:bodyPr rtlCol="0">
            <a:noAutofit/>
          </a:bodyPr>
          <a:lstStyle>
            <a:lvl1pPr marL="0" indent="0" algn="ctr">
              <a:spcBef>
                <a:spcPts val="800"/>
              </a:spcBef>
              <a:buNone/>
              <a:defRPr kumimoji="0" sz="2665" b="0" i="0" u="none" strike="noStrike" kern="1200" cap="none" spc="0" normalizeH="0" baseline="0">
                <a:ln>
                  <a:noFill/>
                </a:ln>
                <a:solidFill>
                  <a:schemeClr val="bg1"/>
                </a:solidFill>
                <a:effectLst/>
                <a:uLnTx/>
                <a:uFillTx/>
                <a:latin typeface="Arial" panose="020B0604020202090204"/>
                <a:ea typeface="+mj-ea"/>
                <a:cs typeface="Arial" panose="020B0604020202090204"/>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ltLang="zh-CN" err="1"/>
              <a:t>Xilei</a:t>
            </a:r>
            <a:r>
              <a:rPr lang="zh-CN" altLang="en-US"/>
              <a:t> </a:t>
            </a:r>
            <a:r>
              <a:rPr lang="en-US" altLang="zh-CN"/>
              <a:t>Zhao,</a:t>
            </a:r>
            <a:r>
              <a:rPr lang="zh-CN" altLang="en-US"/>
              <a:t> </a:t>
            </a:r>
            <a:r>
              <a:rPr lang="en-US" altLang="zh-CN"/>
              <a:t>Ph.D.</a:t>
            </a:r>
          </a:p>
          <a:p>
            <a:pPr lvl="0"/>
            <a:r>
              <a:rPr lang="en-US" altLang="zh-CN"/>
              <a:t>ISE</a:t>
            </a:r>
            <a:r>
              <a:rPr lang="zh-CN" altLang="en-US"/>
              <a:t> </a:t>
            </a:r>
            <a:r>
              <a:rPr lang="en-US" altLang="zh-CN"/>
              <a:t>Seminar,</a:t>
            </a:r>
            <a:r>
              <a:rPr lang="zh-CN" altLang="en-US"/>
              <a:t> </a:t>
            </a:r>
            <a:r>
              <a:rPr lang="en-US" altLang="zh-CN"/>
              <a:t>September</a:t>
            </a:r>
            <a:r>
              <a:rPr lang="zh-CN" altLang="en-US"/>
              <a:t> </a:t>
            </a:r>
            <a:r>
              <a:rPr lang="en-US" altLang="zh-CN"/>
              <a:t>27,</a:t>
            </a:r>
            <a:r>
              <a:rPr lang="zh-CN" altLang="en-US"/>
              <a:t> </a:t>
            </a:r>
            <a:r>
              <a:rPr lang="en-US" altLang="zh-CN"/>
              <a:t>2019</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386608" y="1191804"/>
            <a:ext cx="10075333" cy="1116012"/>
          </a:xfrm>
          <a:prstGeom prst="rect">
            <a:avLst/>
          </a:prstGeom>
          <a:noFill/>
          <a:ln>
            <a:noFill/>
          </a:ln>
        </p:spPr>
        <p:txBody>
          <a:bodyPr vert="horz" wrap="square" lIns="91440" tIns="45720" rIns="91440" bIns="45720" numCol="1" anchor="t" anchorCtr="0" compatLnSpc="1"/>
          <a:lstStyle/>
          <a:p>
            <a:pPr lvl="0"/>
            <a:r>
              <a:rPr lang="en-US"/>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userDrawn="1"/>
        </p:nvPicPr>
        <p:blipFill>
          <a:blip r:embed="rId2"/>
          <a:stretch>
            <a:fillRect/>
          </a:stretch>
        </p:blipFill>
        <p:spPr>
          <a:xfrm>
            <a:off x="0" y="1016"/>
            <a:ext cx="12188388" cy="6855968"/>
          </a:xfrm>
          <a:prstGeom prst="rect">
            <a:avLst/>
          </a:prstGeom>
        </p:spPr>
      </p:pic>
      <p:sp>
        <p:nvSpPr>
          <p:cNvPr id="6" name="Title 1"/>
          <p:cNvSpPr>
            <a:spLocks noGrp="1"/>
          </p:cNvSpPr>
          <p:nvPr>
            <p:ph type="title" hasCustomPrompt="1"/>
          </p:nvPr>
        </p:nvSpPr>
        <p:spPr>
          <a:xfrm>
            <a:off x="1161731" y="2234917"/>
            <a:ext cx="11030269" cy="1779041"/>
          </a:xfrm>
        </p:spPr>
        <p:txBody>
          <a:bodyPr/>
          <a:lstStyle>
            <a:lvl1pPr algn="l">
              <a:lnSpc>
                <a:spcPct val="80000"/>
              </a:lnSpc>
              <a:defRPr sz="6400">
                <a:solidFill>
                  <a:schemeClr val="bg1"/>
                </a:solidFill>
              </a:defRPr>
            </a:lvl1pPr>
          </a:lstStyle>
          <a:p>
            <a:r>
              <a:rPr lang="en-US"/>
              <a:t>Presentation Title</a:t>
            </a:r>
            <a:br>
              <a:rPr lang="en-US"/>
            </a:br>
            <a:r>
              <a:rPr lang="en-US"/>
              <a:t>With Two Lines</a:t>
            </a:r>
          </a:p>
        </p:txBody>
      </p:sp>
      <p:sp>
        <p:nvSpPr>
          <p:cNvPr id="7" name="Text Placeholder 3"/>
          <p:cNvSpPr>
            <a:spLocks noGrp="1"/>
          </p:cNvSpPr>
          <p:nvPr>
            <p:ph type="body" sz="half" idx="2" hasCustomPrompt="1"/>
          </p:nvPr>
        </p:nvSpPr>
        <p:spPr>
          <a:xfrm>
            <a:off x="1161732" y="4127675"/>
            <a:ext cx="11575140" cy="774700"/>
          </a:xfrm>
        </p:spPr>
        <p:txBody>
          <a:bodyPr rtlCol="0">
            <a:noAutofit/>
          </a:bodyPr>
          <a:lstStyle>
            <a:lvl1pPr marL="0" indent="0" algn="l">
              <a:buNone/>
              <a:defRPr kumimoji="0" sz="3200" b="0" i="0" u="none" strike="noStrike" kern="1200" cap="none" spc="0" normalizeH="0" baseline="0">
                <a:ln>
                  <a:noFill/>
                </a:ln>
                <a:solidFill>
                  <a:schemeClr val="bg1"/>
                </a:solidFill>
                <a:effectLst/>
                <a:uLnTx/>
                <a:uFillTx/>
                <a:latin typeface="Arial" panose="020B0604020202090204"/>
                <a:ea typeface="+mj-ea"/>
                <a:cs typeface="Arial" panose="020B0604020202090204"/>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Presentation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p:cNvPicPr>
            <a:picLocks noChangeAspect="1"/>
          </p:cNvPicPr>
          <p:nvPr userDrawn="1"/>
        </p:nvPicPr>
        <p:blipFill>
          <a:blip r:embed="rId2"/>
          <a:stretch>
            <a:fillRect/>
          </a:stretch>
        </p:blipFill>
        <p:spPr>
          <a:xfrm>
            <a:off x="0" y="1016"/>
            <a:ext cx="12188388" cy="6855968"/>
          </a:xfrm>
          <a:prstGeom prst="rect">
            <a:avLst/>
          </a:prstGeom>
        </p:spPr>
      </p:pic>
      <p:sp>
        <p:nvSpPr>
          <p:cNvPr id="5" name="TextBox 4"/>
          <p:cNvSpPr txBox="1"/>
          <p:nvPr userDrawn="1"/>
        </p:nvSpPr>
        <p:spPr>
          <a:xfrm>
            <a:off x="1048912" y="1390017"/>
            <a:ext cx="5463399" cy="337185"/>
          </a:xfrm>
          <a:prstGeom prst="rect">
            <a:avLst/>
          </a:prstGeom>
          <a:noFill/>
        </p:spPr>
        <p:txBody>
          <a:bodyPr wrap="square" rtlCol="0">
            <a:spAutoFit/>
          </a:bodyPr>
          <a:lstStyle/>
          <a:p>
            <a:r>
              <a:rPr lang="en-US" altLang="zh-CN" sz="1600" b="0" i="0">
                <a:solidFill>
                  <a:schemeClr val="bg1"/>
                </a:solidFill>
                <a:latin typeface="Cambria"/>
                <a:cs typeface="Cambria"/>
              </a:rPr>
              <a:t>Department</a:t>
            </a:r>
            <a:r>
              <a:rPr lang="zh-CN" altLang="en-US" sz="1600" b="0" i="0">
                <a:solidFill>
                  <a:schemeClr val="bg1"/>
                </a:solidFill>
                <a:latin typeface="Cambria"/>
                <a:cs typeface="Cambria"/>
              </a:rPr>
              <a:t> </a:t>
            </a:r>
            <a:r>
              <a:rPr lang="en-US" altLang="zh-CN" sz="1600" b="0" i="0">
                <a:solidFill>
                  <a:schemeClr val="bg1"/>
                </a:solidFill>
                <a:latin typeface="Cambria"/>
                <a:cs typeface="Cambria"/>
              </a:rPr>
              <a:t>of</a:t>
            </a:r>
            <a:r>
              <a:rPr lang="zh-CN" altLang="en-US" sz="1600" b="0" i="0">
                <a:solidFill>
                  <a:schemeClr val="bg1"/>
                </a:solidFill>
                <a:latin typeface="Cambria"/>
                <a:cs typeface="Cambria"/>
              </a:rPr>
              <a:t> </a:t>
            </a:r>
            <a:r>
              <a:rPr lang="en-US" altLang="zh-CN" sz="1600" b="0" i="0">
                <a:solidFill>
                  <a:schemeClr val="bg1"/>
                </a:solidFill>
                <a:latin typeface="Cambria"/>
                <a:cs typeface="Cambria"/>
              </a:rPr>
              <a:t>Civil</a:t>
            </a:r>
            <a:r>
              <a:rPr lang="zh-CN" altLang="en-US" sz="1600" b="0" i="0">
                <a:solidFill>
                  <a:schemeClr val="bg1"/>
                </a:solidFill>
                <a:latin typeface="Cambria"/>
                <a:cs typeface="Cambria"/>
              </a:rPr>
              <a:t> </a:t>
            </a:r>
            <a:r>
              <a:rPr lang="en-US" altLang="zh-CN" sz="1600" b="0" i="0">
                <a:solidFill>
                  <a:schemeClr val="bg1"/>
                </a:solidFill>
                <a:latin typeface="Cambria"/>
                <a:cs typeface="Cambria"/>
              </a:rPr>
              <a:t>and</a:t>
            </a:r>
            <a:r>
              <a:rPr lang="zh-CN" altLang="en-US" sz="1600" b="0" i="0">
                <a:solidFill>
                  <a:schemeClr val="bg1"/>
                </a:solidFill>
                <a:latin typeface="Cambria"/>
                <a:cs typeface="Cambria"/>
              </a:rPr>
              <a:t> </a:t>
            </a:r>
            <a:r>
              <a:rPr lang="en-US" altLang="zh-CN" sz="1600" b="0" i="0">
                <a:solidFill>
                  <a:schemeClr val="bg1"/>
                </a:solidFill>
                <a:latin typeface="Cambria"/>
                <a:cs typeface="Cambria"/>
              </a:rPr>
              <a:t>Coastal</a:t>
            </a:r>
            <a:r>
              <a:rPr lang="zh-CN" altLang="en-US" sz="1600" b="0" i="0">
                <a:solidFill>
                  <a:schemeClr val="bg1"/>
                </a:solidFill>
                <a:latin typeface="Cambria"/>
                <a:cs typeface="Cambria"/>
              </a:rPr>
              <a:t> </a:t>
            </a:r>
            <a:r>
              <a:rPr lang="en-US" altLang="zh-CN" sz="1600" b="0" i="0">
                <a:solidFill>
                  <a:schemeClr val="bg1"/>
                </a:solidFill>
                <a:latin typeface="Cambria"/>
                <a:cs typeface="Cambria"/>
              </a:rPr>
              <a:t>Engineering</a:t>
            </a:r>
            <a:endParaRPr lang="en-US" sz="1600" b="0" i="0">
              <a:solidFill>
                <a:schemeClr val="bg1"/>
              </a:solidFill>
              <a:latin typeface="Cambria"/>
              <a:cs typeface="Cambria"/>
            </a:endParaRPr>
          </a:p>
        </p:txBody>
      </p:sp>
      <p:sp>
        <p:nvSpPr>
          <p:cNvPr id="8" name="Title 1"/>
          <p:cNvSpPr>
            <a:spLocks noGrp="1"/>
          </p:cNvSpPr>
          <p:nvPr>
            <p:ph type="title" hasCustomPrompt="1"/>
          </p:nvPr>
        </p:nvSpPr>
        <p:spPr>
          <a:xfrm>
            <a:off x="1161731" y="2289087"/>
            <a:ext cx="11030269" cy="1779041"/>
          </a:xfrm>
        </p:spPr>
        <p:txBody>
          <a:bodyPr/>
          <a:lstStyle>
            <a:lvl1pPr algn="ctr">
              <a:lnSpc>
                <a:spcPct val="80000"/>
              </a:lnSpc>
              <a:defRPr sz="5335">
                <a:solidFill>
                  <a:schemeClr val="bg1"/>
                </a:solidFill>
              </a:defRPr>
            </a:lvl1pPr>
          </a:lstStyle>
          <a:p>
            <a:r>
              <a:rPr lang="en-US"/>
              <a:t>Presentation Title</a:t>
            </a:r>
            <a:br>
              <a:rPr lang="en-US"/>
            </a:br>
            <a:r>
              <a:rPr lang="en-US"/>
              <a:t>With Two Lines</a:t>
            </a:r>
          </a:p>
        </p:txBody>
      </p:sp>
      <p:sp>
        <p:nvSpPr>
          <p:cNvPr id="9" name="Text Placeholder 3"/>
          <p:cNvSpPr>
            <a:spLocks noGrp="1"/>
          </p:cNvSpPr>
          <p:nvPr>
            <p:ph type="body" sz="half" idx="2" hasCustomPrompt="1"/>
          </p:nvPr>
        </p:nvSpPr>
        <p:spPr>
          <a:xfrm>
            <a:off x="1161733" y="4434603"/>
            <a:ext cx="11026656" cy="1170744"/>
          </a:xfrm>
        </p:spPr>
        <p:txBody>
          <a:bodyPr rtlCol="0">
            <a:noAutofit/>
          </a:bodyPr>
          <a:lstStyle>
            <a:lvl1pPr marL="0" indent="0" algn="ctr">
              <a:spcBef>
                <a:spcPts val="800"/>
              </a:spcBef>
              <a:buNone/>
              <a:defRPr kumimoji="0" sz="2665" b="0" i="0" u="none" strike="noStrike" kern="1200" cap="none" spc="0" normalizeH="0" baseline="0">
                <a:ln>
                  <a:noFill/>
                </a:ln>
                <a:solidFill>
                  <a:schemeClr val="bg1"/>
                </a:solidFill>
                <a:effectLst/>
                <a:uLnTx/>
                <a:uFillTx/>
                <a:latin typeface="Arial" panose="020B0604020202090204"/>
                <a:ea typeface="+mj-ea"/>
                <a:cs typeface="Arial" panose="020B0604020202090204"/>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ltLang="zh-CN" err="1"/>
              <a:t>Xilei</a:t>
            </a:r>
            <a:r>
              <a:rPr lang="zh-CN" altLang="en-US"/>
              <a:t> </a:t>
            </a:r>
            <a:r>
              <a:rPr lang="en-US" altLang="zh-CN"/>
              <a:t>Zhao,</a:t>
            </a:r>
            <a:r>
              <a:rPr lang="zh-CN" altLang="en-US"/>
              <a:t> </a:t>
            </a:r>
            <a:r>
              <a:rPr lang="en-US" altLang="zh-CN"/>
              <a:t>Ph.D.</a:t>
            </a:r>
          </a:p>
          <a:p>
            <a:pPr lvl="0"/>
            <a:r>
              <a:rPr lang="en-US" altLang="zh-CN"/>
              <a:t>ISE</a:t>
            </a:r>
            <a:r>
              <a:rPr lang="zh-CN" altLang="en-US"/>
              <a:t> </a:t>
            </a:r>
            <a:r>
              <a:rPr lang="en-US" altLang="zh-CN"/>
              <a:t>Seminar,</a:t>
            </a:r>
            <a:r>
              <a:rPr lang="zh-CN" altLang="en-US"/>
              <a:t> </a:t>
            </a:r>
            <a:r>
              <a:rPr lang="en-US" altLang="zh-CN"/>
              <a:t>September</a:t>
            </a:r>
            <a:r>
              <a:rPr lang="zh-CN" altLang="en-US"/>
              <a:t> </a:t>
            </a:r>
            <a:r>
              <a:rPr lang="en-US" altLang="zh-CN"/>
              <a:t>27,</a:t>
            </a:r>
            <a:r>
              <a:rPr lang="zh-CN" altLang="en-US"/>
              <a:t> </a:t>
            </a:r>
            <a:r>
              <a:rPr lang="en-US" altLang="zh-CN"/>
              <a:t>2019</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bwMode="auto">
          <a:xfrm>
            <a:off x="386608" y="1864844"/>
            <a:ext cx="11403947" cy="4577220"/>
          </a:xfrm>
          <a:prstGeom prst="rect">
            <a:avLst/>
          </a:prstGeom>
          <a:noFill/>
          <a:ln>
            <a:noFill/>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386608" y="1191804"/>
            <a:ext cx="10075333" cy="1116012"/>
          </a:xfrm>
          <a:prstGeom prst="rect">
            <a:avLst/>
          </a:prstGeom>
          <a:noFill/>
          <a:ln>
            <a:noFill/>
          </a:ln>
        </p:spPr>
        <p:txBody>
          <a:bodyPr vert="horz" wrap="square" lIns="91440" tIns="45720" rIns="91440" bIns="45720" numCol="1" anchor="t" anchorCtr="0" compatLnSpc="1"/>
          <a:lstStyle/>
          <a:p>
            <a:pPr lvl="0"/>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ext Placeholder 2"/>
          <p:cNvSpPr>
            <a:spLocks noGrp="1"/>
          </p:cNvSpPr>
          <p:nvPr>
            <p:ph idx="1"/>
          </p:nvPr>
        </p:nvSpPr>
        <p:spPr bwMode="auto">
          <a:xfrm>
            <a:off x="386608" y="2297101"/>
            <a:ext cx="10075333" cy="4144963"/>
          </a:xfrm>
          <a:prstGeom prst="rect">
            <a:avLst/>
          </a:prstGeom>
          <a:noFill/>
          <a:ln>
            <a:noFill/>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bwMode="auto">
          <a:xfrm>
            <a:off x="386608" y="1191804"/>
            <a:ext cx="10075333" cy="1116012"/>
          </a:xfrm>
          <a:prstGeom prst="rect">
            <a:avLst/>
          </a:prstGeom>
          <a:noFill/>
          <a:ln>
            <a:noFill/>
          </a:ln>
        </p:spPr>
        <p:txBody>
          <a:bodyPr vert="horz" wrap="square" lIns="91440" tIns="45720" rIns="91440" bIns="45720" numCol="1" anchor="t" anchorCtr="0" compatLnSpc="1"/>
          <a:lstStyle/>
          <a:p>
            <a:pPr lvl="0"/>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1761" y="2856796"/>
            <a:ext cx="10351543" cy="3481676"/>
          </a:xfrm>
        </p:spPr>
        <p:txBody>
          <a:bodyPr>
            <a:normAutofit/>
          </a:bodyPr>
          <a:lstStyle>
            <a:lvl1pPr>
              <a:defRPr sz="2400">
                <a:latin typeface="Cambria"/>
                <a:cs typeface="Cambria"/>
              </a:defRPr>
            </a:lvl1pPr>
            <a:lvl2pPr>
              <a:defRPr sz="2400">
                <a:latin typeface="Cambria"/>
                <a:cs typeface="Cambria"/>
              </a:defRPr>
            </a:lvl2pPr>
            <a:lvl3pPr>
              <a:defRPr sz="2400">
                <a:latin typeface="Cambria"/>
                <a:cs typeface="Cambria"/>
              </a:defRPr>
            </a:lvl3pPr>
            <a:lvl4pPr>
              <a:defRPr sz="2400">
                <a:latin typeface="Cambria"/>
                <a:cs typeface="Cambria"/>
              </a:defRPr>
            </a:lvl4pPr>
            <a:lvl5pPr>
              <a:defRPr sz="2400">
                <a:latin typeface="Cambria"/>
                <a:cs typeface="Cambria"/>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Text Placeholder 3"/>
          <p:cNvSpPr>
            <a:spLocks noGrp="1"/>
          </p:cNvSpPr>
          <p:nvPr>
            <p:ph type="body" sz="half" idx="10"/>
          </p:nvPr>
        </p:nvSpPr>
        <p:spPr>
          <a:xfrm>
            <a:off x="391761" y="2000387"/>
            <a:ext cx="10351543" cy="774700"/>
          </a:xfrm>
        </p:spPr>
        <p:txBody>
          <a:bodyPr rtlCol="0">
            <a:noAutofit/>
          </a:bodyPr>
          <a:lstStyle>
            <a:lvl1pPr marL="0" indent="0">
              <a:buNone/>
              <a:defRPr kumimoji="0" sz="3200" b="0" i="0" u="none" strike="noStrike" kern="1200" cap="none" spc="0" normalizeH="0" baseline="0">
                <a:ln>
                  <a:noFill/>
                </a:ln>
                <a:solidFill>
                  <a:schemeClr val="accent3"/>
                </a:solidFill>
                <a:effectLst/>
                <a:uLnTx/>
                <a:uFillTx/>
                <a:latin typeface="Arial" panose="020B0604020202090204"/>
                <a:ea typeface="+mj-ea"/>
                <a:cs typeface="Arial" panose="020B0604020202090204"/>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Title Placeholder 1"/>
          <p:cNvSpPr>
            <a:spLocks noGrp="1"/>
          </p:cNvSpPr>
          <p:nvPr>
            <p:ph type="title"/>
          </p:nvPr>
        </p:nvSpPr>
        <p:spPr bwMode="auto">
          <a:xfrm>
            <a:off x="386608" y="1191804"/>
            <a:ext cx="10075333" cy="1116012"/>
          </a:xfrm>
          <a:prstGeom prst="rect">
            <a:avLst/>
          </a:prstGeom>
          <a:noFill/>
          <a:ln>
            <a:noFill/>
          </a:ln>
        </p:spPr>
        <p:txBody>
          <a:bodyPr vert="horz" wrap="square" lIns="91440" tIns="45720" rIns="91440" bIns="45720" numCol="1" anchor="t" anchorCtr="0" compatLnSpc="1"/>
          <a:lstStyle/>
          <a:p>
            <a:pPr lvl="0"/>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91761" y="3445123"/>
            <a:ext cx="4876800" cy="3024335"/>
          </a:xfrm>
        </p:spPr>
        <p:txBody>
          <a:bodyPr>
            <a:normAutofit/>
          </a:bodyPr>
          <a:lstStyle>
            <a:lvl1pPr>
              <a:defRPr sz="2400">
                <a:latin typeface="Cambria"/>
                <a:cs typeface="Cambria"/>
              </a:defRPr>
            </a:lvl1pPr>
            <a:lvl2pPr>
              <a:defRPr sz="2400">
                <a:latin typeface="Cambria"/>
                <a:cs typeface="Cambria"/>
              </a:defRPr>
            </a:lvl2pPr>
            <a:lvl3pPr>
              <a:defRPr sz="2400">
                <a:latin typeface="Cambria"/>
                <a:cs typeface="Cambria"/>
              </a:defRPr>
            </a:lvl3pPr>
            <a:lvl4pPr>
              <a:defRPr sz="2400">
                <a:latin typeface="Cambria"/>
                <a:cs typeface="Cambria"/>
              </a:defRPr>
            </a:lvl4pPr>
            <a:lvl5pPr>
              <a:defRPr sz="2400">
                <a:latin typeface="Cambria"/>
                <a:cs typeface="Cambria"/>
              </a:defRPr>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5594877" y="3445123"/>
            <a:ext cx="4876800" cy="3024335"/>
          </a:xfrm>
        </p:spPr>
        <p:txBody>
          <a:bodyPr>
            <a:normAutofit/>
          </a:bodyPr>
          <a:lstStyle>
            <a:lvl1pPr>
              <a:defRPr sz="2400" b="0" i="0">
                <a:latin typeface="Cambria"/>
                <a:cs typeface="Cambria"/>
              </a:defRPr>
            </a:lvl1pPr>
            <a:lvl2pPr>
              <a:defRPr sz="2400">
                <a:latin typeface="Cambria"/>
                <a:cs typeface="Cambria"/>
              </a:defRPr>
            </a:lvl2pPr>
            <a:lvl3pPr>
              <a:defRPr sz="2400">
                <a:latin typeface="Cambria"/>
                <a:cs typeface="Cambria"/>
              </a:defRPr>
            </a:lvl3pPr>
            <a:lvl4pPr>
              <a:defRPr sz="2400">
                <a:latin typeface="Cambria"/>
                <a:cs typeface="Cambria"/>
              </a:defRPr>
            </a:lvl4pPr>
            <a:lvl5pPr>
              <a:defRPr sz="2400">
                <a:latin typeface="Cambria"/>
                <a:cs typeface="Cambria"/>
              </a:defRPr>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391761" y="3068605"/>
            <a:ext cx="4876800" cy="322729"/>
          </a:xfrm>
          <a:prstGeom prst="rect">
            <a:avLst/>
          </a:prstGeom>
          <a:solidFill>
            <a:schemeClr val="accent3"/>
          </a:solidFill>
        </p:spPr>
        <p:txBody>
          <a:bodyPr tIns="0" bIns="0" anchor="ctr">
            <a:noAutofit/>
          </a:bodyPr>
          <a:lstStyle>
            <a:lvl1pPr marL="0" indent="0" algn="ctr">
              <a:spcBef>
                <a:spcPts val="0"/>
              </a:spcBef>
              <a:buNone/>
              <a:defRPr sz="2135" b="0">
                <a:solidFill>
                  <a:schemeClr val="bg1"/>
                </a:solidFill>
                <a:latin typeface="Arial" panose="020B0604020202090204"/>
                <a:cs typeface="Arial" panose="020B0604020202090204"/>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a:t>Click to edit Master text styles</a:t>
            </a:r>
          </a:p>
        </p:txBody>
      </p:sp>
      <p:sp>
        <p:nvSpPr>
          <p:cNvPr id="5" name="Text Placeholder 4"/>
          <p:cNvSpPr>
            <a:spLocks noGrp="1"/>
          </p:cNvSpPr>
          <p:nvPr>
            <p:ph type="body" sz="quarter" idx="3"/>
          </p:nvPr>
        </p:nvSpPr>
        <p:spPr>
          <a:xfrm>
            <a:off x="5594877" y="3068605"/>
            <a:ext cx="4876800" cy="322729"/>
          </a:xfrm>
          <a:prstGeom prst="rect">
            <a:avLst/>
          </a:prstGeom>
          <a:solidFill>
            <a:schemeClr val="accent3"/>
          </a:solidFill>
        </p:spPr>
        <p:txBody>
          <a:bodyPr tIns="0" bIns="0" anchor="ctr">
            <a:noAutofit/>
          </a:bodyPr>
          <a:lstStyle>
            <a:lvl1pPr marL="0" indent="0" algn="ctr">
              <a:spcBef>
                <a:spcPts val="0"/>
              </a:spcBef>
              <a:buNone/>
              <a:defRPr sz="2135" b="0">
                <a:solidFill>
                  <a:schemeClr val="bg1"/>
                </a:solidFill>
                <a:latin typeface="Arial" panose="020B0604020202090204"/>
                <a:cs typeface="Arial" panose="020B0604020202090204"/>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a:t>Click to edit Master text styles</a:t>
            </a:r>
          </a:p>
        </p:txBody>
      </p:sp>
      <p:sp>
        <p:nvSpPr>
          <p:cNvPr id="14" name="Text Placeholder 3"/>
          <p:cNvSpPr>
            <a:spLocks noGrp="1"/>
          </p:cNvSpPr>
          <p:nvPr>
            <p:ph type="body" sz="half" idx="10"/>
          </p:nvPr>
        </p:nvSpPr>
        <p:spPr>
          <a:xfrm>
            <a:off x="391761" y="2000387"/>
            <a:ext cx="10351543" cy="774700"/>
          </a:xfrm>
        </p:spPr>
        <p:txBody>
          <a:bodyPr rtlCol="0">
            <a:noAutofit/>
          </a:bodyPr>
          <a:lstStyle>
            <a:lvl1pPr marL="0" indent="0">
              <a:buNone/>
              <a:defRPr kumimoji="0" sz="3200" b="0" i="0" u="none" strike="noStrike" kern="1200" cap="none" spc="0" normalizeH="0" baseline="0">
                <a:ln>
                  <a:noFill/>
                </a:ln>
                <a:solidFill>
                  <a:schemeClr val="accent3"/>
                </a:solidFill>
                <a:effectLst/>
                <a:uLnTx/>
                <a:uFillTx/>
                <a:latin typeface="Arial" panose="020B0604020202090204"/>
                <a:ea typeface="+mj-ea"/>
                <a:cs typeface="Arial" panose="020B0604020202090204"/>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8" name="Title Placeholder 1"/>
          <p:cNvSpPr>
            <a:spLocks noGrp="1"/>
          </p:cNvSpPr>
          <p:nvPr>
            <p:ph type="title"/>
          </p:nvPr>
        </p:nvSpPr>
        <p:spPr bwMode="auto">
          <a:xfrm>
            <a:off x="386608" y="1191804"/>
            <a:ext cx="10075333" cy="1116012"/>
          </a:xfrm>
          <a:prstGeom prst="rect">
            <a:avLst/>
          </a:prstGeom>
          <a:noFill/>
          <a:ln>
            <a:noFill/>
          </a:ln>
        </p:spPr>
        <p:txBody>
          <a:bodyPr vert="horz" wrap="square" lIns="91440" tIns="45720" rIns="91440" bIns="45720" numCol="1" anchor="t" anchorCtr="0" compatLnSpc="1"/>
          <a:lstStyle/>
          <a:p>
            <a:pPr lvl="0"/>
            <a:r>
              <a:rPr lang="en-US"/>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0A3F5-F5A2-4905-A6A8-80D0029185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BB7781-2BB1-443A-88F4-5F7F2B8F211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894A91-D719-4453-91F7-149F933D6347}"/>
              </a:ext>
            </a:extLst>
          </p:cNvPr>
          <p:cNvSpPr>
            <a:spLocks noGrp="1"/>
          </p:cNvSpPr>
          <p:nvPr>
            <p:ph type="dt" sz="half" idx="10"/>
          </p:nvPr>
        </p:nvSpPr>
        <p:spPr/>
        <p:txBody>
          <a:bodyPr/>
          <a:lstStyle/>
          <a:p>
            <a:fld id="{9F679868-DC3D-4B63-83D9-7ECA8DD21A59}"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707090B4-93CB-42BC-9376-F69549144A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803D0D-51BE-4BF9-BA1C-11AD392AA764}"/>
              </a:ext>
            </a:extLst>
          </p:cNvPr>
          <p:cNvSpPr>
            <a:spLocks noGrp="1"/>
          </p:cNvSpPr>
          <p:nvPr>
            <p:ph type="sldNum" sz="quarter" idx="12"/>
          </p:nvPr>
        </p:nvSpPr>
        <p:spPr/>
        <p:txBody>
          <a:bodyPr/>
          <a:lstStyle/>
          <a:p>
            <a:fld id="{E297CAA8-AC2E-41AC-97CE-B08FF982C005}" type="slidenum">
              <a:rPr lang="zh-CN" altLang="en-US" smtClean="0"/>
              <a:t>‹#›</a:t>
            </a:fld>
            <a:endParaRPr lang="zh-CN" altLang="en-US"/>
          </a:p>
        </p:txBody>
      </p:sp>
    </p:spTree>
    <p:extLst>
      <p:ext uri="{BB962C8B-B14F-4D97-AF65-F5344CB8AC3E}">
        <p14:creationId xmlns:p14="http://schemas.microsoft.com/office/powerpoint/2010/main" val="208391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2024/1/10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2"/>
          <a:srcRect b="90037"/>
          <a:stretch>
            <a:fillRect/>
          </a:stretch>
        </p:blipFill>
        <p:spPr>
          <a:xfrm>
            <a:off x="0" y="0"/>
            <a:ext cx="12192000" cy="683213"/>
          </a:xfrm>
          <a:prstGeom prst="rect">
            <a:avLst/>
          </a:prstGeom>
        </p:spPr>
      </p:pic>
      <p:sp>
        <p:nvSpPr>
          <p:cNvPr id="1026" name="Title Placeholder 1"/>
          <p:cNvSpPr>
            <a:spLocks noGrp="1"/>
          </p:cNvSpPr>
          <p:nvPr>
            <p:ph type="title"/>
          </p:nvPr>
        </p:nvSpPr>
        <p:spPr bwMode="auto">
          <a:xfrm>
            <a:off x="386607" y="716023"/>
            <a:ext cx="11403948" cy="1116012"/>
          </a:xfrm>
          <a:prstGeom prst="rect">
            <a:avLst/>
          </a:prstGeom>
          <a:noFill/>
          <a:ln>
            <a:noFill/>
          </a:ln>
        </p:spPr>
        <p:txBody>
          <a:bodyPr vert="horz" wrap="square" lIns="91440" tIns="45720" rIns="91440" bIns="45720" numCol="1" anchor="t" anchorCtr="0" compatLnSpc="1"/>
          <a:lstStyle/>
          <a:p>
            <a:pPr lvl="0"/>
            <a:r>
              <a:rPr lang="en-US"/>
              <a:t>Click to edit Master title style</a:t>
            </a:r>
          </a:p>
        </p:txBody>
      </p:sp>
      <p:sp>
        <p:nvSpPr>
          <p:cNvPr id="1027" name="Text Placeholder 2"/>
          <p:cNvSpPr>
            <a:spLocks noGrp="1"/>
          </p:cNvSpPr>
          <p:nvPr>
            <p:ph type="body" idx="1"/>
          </p:nvPr>
        </p:nvSpPr>
        <p:spPr bwMode="auto">
          <a:xfrm>
            <a:off x="386608" y="1864844"/>
            <a:ext cx="11403947" cy="4577220"/>
          </a:xfrm>
          <a:prstGeom prst="rect">
            <a:avLst/>
          </a:prstGeom>
          <a:noFill/>
          <a:ln>
            <a:noFill/>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1048912" y="462863"/>
            <a:ext cx="7001159" cy="275590"/>
          </a:xfrm>
          <a:prstGeom prst="rect">
            <a:avLst/>
          </a:prstGeom>
          <a:noFill/>
        </p:spPr>
        <p:txBody>
          <a:bodyPr wrap="square" rtlCol="0">
            <a:spAutoFit/>
          </a:bodyPr>
          <a:lstStyle/>
          <a:p>
            <a:r>
              <a:rPr lang="en-US" altLang="zh-CN" sz="1200" b="0" i="0">
                <a:solidFill>
                  <a:schemeClr val="accent1"/>
                </a:solidFill>
                <a:latin typeface="Cambria"/>
                <a:cs typeface="Cambria"/>
              </a:rPr>
              <a:t>Department</a:t>
            </a:r>
            <a:r>
              <a:rPr lang="zh-CN" altLang="en-US" sz="1200" b="0" i="0">
                <a:solidFill>
                  <a:schemeClr val="accent1"/>
                </a:solidFill>
                <a:latin typeface="Cambria"/>
                <a:cs typeface="Cambria"/>
              </a:rPr>
              <a:t> </a:t>
            </a:r>
            <a:r>
              <a:rPr lang="en-US" altLang="zh-CN" sz="1200" b="0" i="0">
                <a:solidFill>
                  <a:schemeClr val="accent1"/>
                </a:solidFill>
                <a:latin typeface="Cambria"/>
                <a:cs typeface="Cambria"/>
              </a:rPr>
              <a:t>of</a:t>
            </a:r>
            <a:r>
              <a:rPr lang="zh-CN" altLang="en-US" sz="1200" b="0" i="0">
                <a:solidFill>
                  <a:schemeClr val="accent1"/>
                </a:solidFill>
                <a:latin typeface="Cambria"/>
                <a:cs typeface="Cambria"/>
              </a:rPr>
              <a:t> </a:t>
            </a:r>
            <a:r>
              <a:rPr lang="en-US" altLang="zh-CN" sz="1200" b="0" i="0">
                <a:solidFill>
                  <a:schemeClr val="accent1"/>
                </a:solidFill>
                <a:latin typeface="Cambria"/>
                <a:cs typeface="Cambria"/>
              </a:rPr>
              <a:t>Civil</a:t>
            </a:r>
            <a:r>
              <a:rPr lang="zh-CN" altLang="en-US" sz="1200" b="0" i="0">
                <a:solidFill>
                  <a:schemeClr val="accent1"/>
                </a:solidFill>
                <a:latin typeface="Cambria"/>
                <a:cs typeface="Cambria"/>
              </a:rPr>
              <a:t> </a:t>
            </a:r>
            <a:r>
              <a:rPr lang="en-US" altLang="zh-CN" sz="1200" b="0" i="0">
                <a:solidFill>
                  <a:schemeClr val="accent1"/>
                </a:solidFill>
                <a:latin typeface="Cambria"/>
                <a:cs typeface="Cambria"/>
              </a:rPr>
              <a:t>and</a:t>
            </a:r>
            <a:r>
              <a:rPr lang="zh-CN" altLang="en-US" sz="1200" b="0" i="0">
                <a:solidFill>
                  <a:schemeClr val="accent1"/>
                </a:solidFill>
                <a:latin typeface="Cambria"/>
                <a:cs typeface="Cambria"/>
              </a:rPr>
              <a:t> </a:t>
            </a:r>
            <a:r>
              <a:rPr lang="en-US" altLang="zh-CN" sz="1200" b="0" i="0">
                <a:solidFill>
                  <a:schemeClr val="accent1"/>
                </a:solidFill>
                <a:latin typeface="Cambria"/>
                <a:cs typeface="Cambria"/>
              </a:rPr>
              <a:t>Coastal</a:t>
            </a:r>
            <a:r>
              <a:rPr lang="zh-CN" altLang="en-US" sz="1200" b="0" i="0">
                <a:solidFill>
                  <a:schemeClr val="accent1"/>
                </a:solidFill>
                <a:latin typeface="Cambria"/>
                <a:cs typeface="Cambria"/>
              </a:rPr>
              <a:t> </a:t>
            </a:r>
            <a:r>
              <a:rPr lang="en-US" altLang="zh-CN" sz="1200" b="0" i="0">
                <a:solidFill>
                  <a:schemeClr val="accent1"/>
                </a:solidFill>
                <a:latin typeface="Cambria"/>
                <a:cs typeface="Cambria"/>
              </a:rPr>
              <a:t>Engineering</a:t>
            </a:r>
            <a:endParaRPr lang="en-US" sz="1200" b="0" i="0">
              <a:solidFill>
                <a:schemeClr val="accent1"/>
              </a:solidFill>
              <a:latin typeface="Cambria"/>
              <a:cs typeface="Cambria"/>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Lst>
  <p:hf hdr="0" ftr="0" dt="0"/>
  <p:txStyles>
    <p:titleStyle>
      <a:lvl1pPr algn="l" rtl="0" eaLnBrk="0" fontAlgn="base" hangingPunct="0">
        <a:spcBef>
          <a:spcPct val="0"/>
        </a:spcBef>
        <a:spcAft>
          <a:spcPct val="0"/>
        </a:spcAft>
        <a:defRPr sz="4265" b="1" kern="120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defRPr>
      </a:lvl1pPr>
      <a:lvl2pPr algn="l" rtl="0" eaLnBrk="0" fontAlgn="base" hangingPunct="0">
        <a:spcBef>
          <a:spcPct val="0"/>
        </a:spcBef>
        <a:spcAft>
          <a:spcPct val="0"/>
        </a:spcAft>
        <a:defRPr sz="3600">
          <a:solidFill>
            <a:schemeClr val="bg1"/>
          </a:solidFill>
          <a:latin typeface="Rockwell" panose="02060503020205020403"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panose="02060503020205020403"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panose="02060503020205020403"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panose="02060503020205020403"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panose="02060503020205020403" charset="0"/>
          <a:ea typeface="MS PGothic" charset="0"/>
          <a:cs typeface="MS PGothic" charset="0"/>
        </a:defRPr>
      </a:lvl6pPr>
      <a:lvl7pPr marL="914400" algn="l" rtl="0" fontAlgn="base">
        <a:spcBef>
          <a:spcPct val="0"/>
        </a:spcBef>
        <a:spcAft>
          <a:spcPct val="0"/>
        </a:spcAft>
        <a:defRPr sz="3600">
          <a:solidFill>
            <a:schemeClr val="accent2"/>
          </a:solidFill>
          <a:latin typeface="Rockwell" panose="02060503020205020403" charset="0"/>
          <a:ea typeface="MS PGothic" charset="0"/>
          <a:cs typeface="MS PGothic" charset="0"/>
        </a:defRPr>
      </a:lvl7pPr>
      <a:lvl8pPr marL="1371600" algn="l" rtl="0" fontAlgn="base">
        <a:spcBef>
          <a:spcPct val="0"/>
        </a:spcBef>
        <a:spcAft>
          <a:spcPct val="0"/>
        </a:spcAft>
        <a:defRPr sz="3600">
          <a:solidFill>
            <a:schemeClr val="accent2"/>
          </a:solidFill>
          <a:latin typeface="Rockwell" panose="02060503020205020403" charset="0"/>
          <a:ea typeface="MS PGothic" charset="0"/>
          <a:cs typeface="MS PGothic" charset="0"/>
        </a:defRPr>
      </a:lvl8pPr>
      <a:lvl9pPr marL="1828800" algn="l" rtl="0" fontAlgn="base">
        <a:spcBef>
          <a:spcPct val="0"/>
        </a:spcBef>
        <a:spcAft>
          <a:spcPct val="0"/>
        </a:spcAft>
        <a:defRPr sz="3600">
          <a:solidFill>
            <a:schemeClr val="accent2"/>
          </a:solidFill>
          <a:latin typeface="Rockwell" panose="02060503020205020403" charset="0"/>
          <a:ea typeface="MS PGothic" charset="0"/>
          <a:cs typeface="MS PGothic" charset="0"/>
        </a:defRPr>
      </a:lvl9pPr>
    </p:titleStyle>
    <p:bodyStyle>
      <a:lvl1pPr marL="304800" indent="-304800" algn="l" rtl="0" eaLnBrk="0" fontAlgn="base" hangingPunct="0">
        <a:spcBef>
          <a:spcPct val="534000"/>
        </a:spcBef>
        <a:spcAft>
          <a:spcPct val="0"/>
        </a:spcAft>
        <a:buClr>
          <a:schemeClr val="accent3">
            <a:lumMod val="60000"/>
            <a:lumOff val="40000"/>
          </a:schemeClr>
        </a:buClr>
        <a:buSzPct val="75000"/>
        <a:buFont typeface="Wingdings" panose="05000000000000000000" pitchFamily="2" charset="2"/>
        <a:buChar char="n"/>
        <a:defRPr sz="2665" kern="1200">
          <a:solidFill>
            <a:schemeClr val="accent1"/>
          </a:solidFill>
          <a:latin typeface="Arial" panose="020B0604020202090204" pitchFamily="34" charset="0"/>
          <a:ea typeface="MS PGothic" panose="020B0600070205080204" pitchFamily="34" charset="-128"/>
          <a:cs typeface="Arial" panose="020B0604020202090204" pitchFamily="34" charset="0"/>
        </a:defRPr>
      </a:lvl1pPr>
      <a:lvl2pPr marL="609600" indent="-304800" algn="l" rtl="0" eaLnBrk="0" fontAlgn="base" hangingPunct="0">
        <a:spcBef>
          <a:spcPts val="800"/>
        </a:spcBef>
        <a:spcAft>
          <a:spcPct val="0"/>
        </a:spcAft>
        <a:buClr>
          <a:schemeClr val="accent3"/>
        </a:buClr>
        <a:buSzPct val="75000"/>
        <a:buFont typeface="Wingdings" panose="05000000000000000000" pitchFamily="2" charset="2"/>
        <a:buChar char="n"/>
        <a:defRPr kern="1200">
          <a:solidFill>
            <a:schemeClr val="accent1"/>
          </a:solidFill>
          <a:latin typeface="Arial" panose="020B0604020202090204" pitchFamily="34" charset="0"/>
          <a:ea typeface="MS PGothic" panose="020B0600070205080204" pitchFamily="34" charset="-128"/>
          <a:cs typeface="Arial" panose="020B0604020202090204" pitchFamily="34" charset="0"/>
        </a:defRPr>
      </a:lvl2pPr>
      <a:lvl3pPr marL="914400" indent="-304800" algn="l" rtl="0" eaLnBrk="0" fontAlgn="base" hangingPunct="0">
        <a:spcBef>
          <a:spcPts val="800"/>
        </a:spcBef>
        <a:spcAft>
          <a:spcPct val="0"/>
        </a:spcAft>
        <a:buClr>
          <a:schemeClr val="accent3">
            <a:lumMod val="60000"/>
            <a:lumOff val="40000"/>
          </a:schemeClr>
        </a:buClr>
        <a:buSzPct val="75000"/>
        <a:buFont typeface="Wingdings" panose="05000000000000000000" pitchFamily="2" charset="2"/>
        <a:buChar char="n"/>
        <a:defRPr kern="1200">
          <a:solidFill>
            <a:schemeClr val="accent1"/>
          </a:solidFill>
          <a:latin typeface="Arial" panose="020B0604020202090204" pitchFamily="34" charset="0"/>
          <a:ea typeface="MS PGothic" panose="020B0600070205080204" pitchFamily="34" charset="-128"/>
          <a:cs typeface="Arial" panose="020B0604020202090204" pitchFamily="34" charset="0"/>
        </a:defRPr>
      </a:lvl3pPr>
      <a:lvl4pPr marL="1219200" indent="-304800" algn="l" rtl="0" eaLnBrk="0" fontAlgn="base" hangingPunct="0">
        <a:spcBef>
          <a:spcPts val="800"/>
        </a:spcBef>
        <a:spcAft>
          <a:spcPct val="0"/>
        </a:spcAft>
        <a:buClr>
          <a:schemeClr val="accent3"/>
        </a:buClr>
        <a:buSzPct val="75000"/>
        <a:buFont typeface="Wingdings" panose="05000000000000000000" pitchFamily="2" charset="2"/>
        <a:buChar char="n"/>
        <a:defRPr kern="1200">
          <a:solidFill>
            <a:schemeClr val="accent1"/>
          </a:solidFill>
          <a:latin typeface="Arial" panose="020B0604020202090204" pitchFamily="34" charset="0"/>
          <a:ea typeface="MS PGothic" panose="020B0600070205080204" pitchFamily="34" charset="-128"/>
          <a:cs typeface="Arial" panose="020B0604020202090204" pitchFamily="34" charset="0"/>
        </a:defRPr>
      </a:lvl4pPr>
      <a:lvl5pPr marL="1524000" indent="-304800" algn="l" rtl="0" eaLnBrk="0" fontAlgn="base" hangingPunct="0">
        <a:spcBef>
          <a:spcPts val="800"/>
        </a:spcBef>
        <a:spcAft>
          <a:spcPct val="0"/>
        </a:spcAft>
        <a:buClr>
          <a:schemeClr val="accent3">
            <a:lumMod val="60000"/>
            <a:lumOff val="40000"/>
          </a:schemeClr>
        </a:buClr>
        <a:buSzPct val="75000"/>
        <a:buFont typeface="Wingdings" panose="05000000000000000000" pitchFamily="2" charset="2"/>
        <a:buChar char="n"/>
        <a:defRPr kern="1200">
          <a:solidFill>
            <a:schemeClr val="accent1"/>
          </a:solidFill>
          <a:latin typeface="Arial" panose="020B0604020202090204" pitchFamily="34" charset="0"/>
          <a:ea typeface="MS PGothic" panose="020B0600070205080204" pitchFamily="34" charset="-128"/>
          <a:cs typeface="Arial" panose="020B0604020202090204" pitchFamily="34" charset="0"/>
        </a:defRPr>
      </a:lvl5pPr>
      <a:lvl6pPr marL="1837055" indent="-304800" algn="l" defTabSz="1219200" rtl="0" eaLnBrk="1" latinLnBrk="0" hangingPunct="1">
        <a:spcBef>
          <a:spcPts val="130"/>
        </a:spcBef>
        <a:buClr>
          <a:schemeClr val="accent1">
            <a:lumMod val="60000"/>
            <a:lumOff val="40000"/>
          </a:schemeClr>
        </a:buClr>
        <a:buSzPct val="75000"/>
        <a:buFont typeface="Wingdings" panose="05000000000000000000" pitchFamily="2" charset="2"/>
        <a:buChar char=""/>
        <a:defRPr lang="en-US" sz="2400" kern="1200" dirty="0" smtClean="0">
          <a:solidFill>
            <a:schemeClr val="tx1">
              <a:lumMod val="65000"/>
              <a:lumOff val="35000"/>
            </a:schemeClr>
          </a:solidFill>
          <a:latin typeface="+mn-lt"/>
          <a:ea typeface="+mn-ea"/>
          <a:cs typeface="+mn-cs"/>
        </a:defRPr>
      </a:lvl6pPr>
      <a:lvl7pPr marL="2138045" indent="-304800" algn="l" defTabSz="1219200" rtl="0" eaLnBrk="1" latinLnBrk="0" hangingPunct="1">
        <a:spcBef>
          <a:spcPts val="130"/>
        </a:spcBef>
        <a:buClr>
          <a:schemeClr val="accent1"/>
        </a:buClr>
        <a:buSzPct val="75000"/>
        <a:buFont typeface="Wingdings" panose="05000000000000000000" pitchFamily="2" charset="2"/>
        <a:buChar char=""/>
        <a:defRPr lang="en-US" sz="2400" kern="1200" baseline="0" dirty="0" smtClean="0">
          <a:solidFill>
            <a:schemeClr val="tx1">
              <a:lumMod val="65000"/>
              <a:lumOff val="35000"/>
            </a:schemeClr>
          </a:solidFill>
          <a:latin typeface="+mn-lt"/>
          <a:ea typeface="+mn-ea"/>
          <a:cs typeface="+mn-cs"/>
        </a:defRPr>
      </a:lvl7pPr>
      <a:lvl8pPr marL="2440940" indent="-304800" algn="l" defTabSz="1219200" rtl="0" eaLnBrk="1" latinLnBrk="0" hangingPunct="1">
        <a:spcBef>
          <a:spcPts val="130"/>
        </a:spcBef>
        <a:buClr>
          <a:schemeClr val="accent1">
            <a:lumMod val="60000"/>
            <a:lumOff val="40000"/>
          </a:schemeClr>
        </a:buClr>
        <a:buSzPct val="75000"/>
        <a:buFont typeface="Wingdings" panose="05000000000000000000" pitchFamily="2" charset="2"/>
        <a:buChar char=""/>
        <a:defRPr lang="en-US" sz="2400" kern="1200" baseline="0" dirty="0" smtClean="0">
          <a:solidFill>
            <a:schemeClr val="tx1">
              <a:lumMod val="65000"/>
              <a:lumOff val="35000"/>
            </a:schemeClr>
          </a:solidFill>
          <a:latin typeface="+mn-lt"/>
          <a:ea typeface="+mn-ea"/>
          <a:cs typeface="+mn-cs"/>
        </a:defRPr>
      </a:lvl8pPr>
      <a:lvl9pPr marL="2743200" indent="-304800" algn="l" defTabSz="1219200" rtl="0" eaLnBrk="1" latinLnBrk="0" hangingPunct="1">
        <a:spcBef>
          <a:spcPts val="130"/>
        </a:spcBef>
        <a:buClr>
          <a:schemeClr val="accent1"/>
        </a:buClr>
        <a:buSzPct val="75000"/>
        <a:buFont typeface="Wingdings" panose="05000000000000000000" pitchFamily="2" charset="2"/>
        <a:buChar char=""/>
        <a:defRPr lang="en-US" sz="2400" kern="1200" baseline="0" dirty="0">
          <a:solidFill>
            <a:schemeClr val="tx1">
              <a:lumMod val="65000"/>
              <a:lumOff val="35000"/>
            </a:schemeClr>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7087" y="2118723"/>
            <a:ext cx="11164913" cy="1989957"/>
          </a:xfrm>
        </p:spPr>
        <p:txBody>
          <a:bodyPr>
            <a:normAutofit/>
          </a:bodyPr>
          <a:lstStyle/>
          <a:p>
            <a:pPr>
              <a:lnSpc>
                <a:spcPct val="100000"/>
              </a:lnSpc>
              <a:spcBef>
                <a:spcPts val="600"/>
              </a:spcBef>
            </a:pPr>
            <a:r>
              <a:rPr lang="en-US" sz="4250" dirty="0">
                <a:latin typeface="Times New Roman" panose="02020603050405020304" pitchFamily="18" charset="0"/>
                <a:ea typeface="Arial Unicode MS"/>
                <a:cs typeface="Times New Roman" panose="02020603050405020304" pitchFamily="18" charset="0"/>
              </a:rPr>
              <a:t>Real-time Urban Traffic Monitoring</a:t>
            </a:r>
            <a:r>
              <a:rPr lang="zh-CN" altLang="en-US" sz="4250" dirty="0">
                <a:latin typeface="Times New Roman" panose="02020603050405020304" pitchFamily="18" charset="0"/>
                <a:ea typeface="Arial Unicode MS"/>
                <a:cs typeface="Times New Roman" panose="02020603050405020304" pitchFamily="18" charset="0"/>
              </a:rPr>
              <a:t> </a:t>
            </a:r>
            <a:r>
              <a:rPr lang="en-US" sz="4250" dirty="0">
                <a:latin typeface="Times New Roman" panose="02020603050405020304" pitchFamily="18" charset="0"/>
                <a:ea typeface="Arial Unicode MS"/>
                <a:cs typeface="Times New Roman" panose="02020603050405020304" pitchFamily="18" charset="0"/>
              </a:rPr>
              <a:t>By </a:t>
            </a:r>
            <a:br>
              <a:rPr lang="en-US" sz="4250" dirty="0">
                <a:latin typeface="Times New Roman" panose="02020603050405020304" pitchFamily="18" charset="0"/>
                <a:ea typeface="Arial Unicode MS"/>
                <a:cs typeface="Times New Roman" panose="02020603050405020304" pitchFamily="18" charset="0"/>
              </a:rPr>
            </a:br>
            <a:r>
              <a:rPr lang="en-US" sz="4250" dirty="0">
                <a:latin typeface="Times New Roman" panose="02020603050405020304" pitchFamily="18" charset="0"/>
                <a:ea typeface="Arial Unicode MS"/>
                <a:cs typeface="Times New Roman" panose="02020603050405020304" pitchFamily="18" charset="0"/>
              </a:rPr>
              <a:t>Using Transit Buses As Probes</a:t>
            </a:r>
          </a:p>
        </p:txBody>
      </p:sp>
      <p:sp>
        <p:nvSpPr>
          <p:cNvPr id="5" name="Rectangle 4">
            <a:extLst>
              <a:ext uri="{FF2B5EF4-FFF2-40B4-BE49-F238E27FC236}">
                <a16:creationId xmlns:a16="http://schemas.microsoft.com/office/drawing/2014/main" id="{AA8FA5BE-F77B-4D85-B776-F550DC48B5C1}"/>
              </a:ext>
            </a:extLst>
          </p:cNvPr>
          <p:cNvSpPr/>
          <p:nvPr/>
        </p:nvSpPr>
        <p:spPr>
          <a:xfrm>
            <a:off x="1865809" y="4726225"/>
            <a:ext cx="9301544" cy="424732"/>
          </a:xfrm>
          <a:prstGeom prst="rect">
            <a:avLst/>
          </a:prstGeom>
        </p:spPr>
        <p:txBody>
          <a:bodyPr wrap="square">
            <a:spAutoFit/>
          </a:bodyPr>
          <a:lstStyle/>
          <a:p>
            <a:pPr algn="ctr" defTabSz="914377">
              <a:lnSpc>
                <a:spcPct val="90000"/>
              </a:lnSpc>
              <a:spcBef>
                <a:spcPts val="1000"/>
              </a:spcBef>
            </a:pPr>
            <a:r>
              <a:rPr lang="en-US" altLang="zh-CN" sz="2400" b="1" u="heavy" dirty="0">
                <a:solidFill>
                  <a:prstClr val="white"/>
                </a:solidFill>
                <a:latin typeface="Times New Roman" panose="02020603050405020304" pitchFamily="18" charset="0"/>
                <a:cs typeface="Times New Roman" panose="02020603050405020304" pitchFamily="18" charset="0"/>
              </a:rPr>
              <a:t>Shangkun Jiang</a:t>
            </a:r>
            <a:r>
              <a:rPr lang="en-US" altLang="zh-CN" sz="2400" dirty="0">
                <a:solidFill>
                  <a:prstClr val="white"/>
                </a:solidFill>
                <a:latin typeface="Times New Roman" panose="02020603050405020304" pitchFamily="18" charset="0"/>
                <a:cs typeface="Times New Roman" panose="02020603050405020304" pitchFamily="18" charset="0"/>
              </a:rPr>
              <a:t>,</a:t>
            </a:r>
            <a:r>
              <a:rPr lang="zh-CN" altLang="en-US" sz="2400" dirty="0">
                <a:solidFill>
                  <a:prstClr val="white"/>
                </a:solidFill>
                <a:latin typeface="Times New Roman" panose="02020603050405020304" pitchFamily="18" charset="0"/>
                <a:cs typeface="Times New Roman" panose="02020603050405020304" pitchFamily="18" charset="0"/>
              </a:rPr>
              <a:t> </a:t>
            </a:r>
            <a:r>
              <a:rPr lang="en-US" altLang="zh-CN" sz="2400" dirty="0" err="1">
                <a:solidFill>
                  <a:prstClr val="white"/>
                </a:solidFill>
                <a:latin typeface="Times New Roman" panose="02020603050405020304" pitchFamily="18" charset="0"/>
                <a:cs typeface="Times New Roman" panose="02020603050405020304" pitchFamily="18" charset="0"/>
              </a:rPr>
              <a:t>Yuran</a:t>
            </a:r>
            <a:r>
              <a:rPr lang="en-US" altLang="zh-CN" sz="2400" dirty="0">
                <a:solidFill>
                  <a:prstClr val="white"/>
                </a:solidFill>
                <a:latin typeface="Times New Roman" panose="02020603050405020304" pitchFamily="18" charset="0"/>
                <a:cs typeface="Times New Roman" panose="02020603050405020304" pitchFamily="18" charset="0"/>
              </a:rPr>
              <a:t> Sun, Wai Wong*, </a:t>
            </a:r>
            <a:r>
              <a:rPr lang="en-US" altLang="zh-CN" sz="2400" dirty="0" err="1">
                <a:solidFill>
                  <a:prstClr val="white"/>
                </a:solidFill>
                <a:latin typeface="Times New Roman" panose="02020603050405020304" pitchFamily="18" charset="0"/>
                <a:cs typeface="Times New Roman" panose="02020603050405020304" pitchFamily="18" charset="0"/>
              </a:rPr>
              <a:t>Yiming</a:t>
            </a:r>
            <a:r>
              <a:rPr lang="en-US" altLang="zh-CN" sz="2400" dirty="0">
                <a:solidFill>
                  <a:prstClr val="white"/>
                </a:solidFill>
                <a:latin typeface="Times New Roman" panose="02020603050405020304" pitchFamily="18" charset="0"/>
                <a:cs typeface="Times New Roman" panose="02020603050405020304" pitchFamily="18" charset="0"/>
              </a:rPr>
              <a:t> Xu, </a:t>
            </a:r>
            <a:r>
              <a:rPr lang="en-US" altLang="zh-CN" sz="2400" dirty="0" err="1">
                <a:solidFill>
                  <a:prstClr val="white"/>
                </a:solidFill>
                <a:latin typeface="Times New Roman" panose="02020603050405020304" pitchFamily="18" charset="0"/>
                <a:cs typeface="Times New Roman" panose="02020603050405020304" pitchFamily="18" charset="0"/>
              </a:rPr>
              <a:t>Xilei</a:t>
            </a:r>
            <a:r>
              <a:rPr lang="en-US" altLang="zh-CN" sz="2400" dirty="0">
                <a:solidFill>
                  <a:prstClr val="white"/>
                </a:solidFill>
                <a:latin typeface="Times New Roman" panose="02020603050405020304" pitchFamily="18" charset="0"/>
                <a:cs typeface="Times New Roman" panose="02020603050405020304" pitchFamily="18" charset="0"/>
              </a:rPr>
              <a:t> Zhao</a:t>
            </a:r>
            <a:endParaRPr lang="en-US" altLang="zh-CN" sz="800" i="1" dirty="0">
              <a:solidFill>
                <a:prstClr val="white"/>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0DA98E3-C80D-4EB9-B90B-1642A3F242B3}"/>
              </a:ext>
            </a:extLst>
          </p:cNvPr>
          <p:cNvSpPr txBox="1"/>
          <p:nvPr/>
        </p:nvSpPr>
        <p:spPr>
          <a:xfrm>
            <a:off x="5605074" y="5698331"/>
            <a:ext cx="1823014"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01/10/2024</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131"/>
    </mc:Choice>
    <mc:Fallback xmlns="">
      <p:transition spd="slow" advTm="31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7949945-2887-1A45-8EF1-0E28B0E80026}"/>
              </a:ext>
            </a:extLst>
          </p:cNvPr>
          <p:cNvSpPr>
            <a:spLocks noGrp="1"/>
          </p:cNvSpPr>
          <p:nvPr>
            <p:ph type="title"/>
          </p:nvPr>
        </p:nvSpPr>
        <p:spPr>
          <a:xfrm>
            <a:off x="334056" y="802922"/>
            <a:ext cx="10075333" cy="1116012"/>
          </a:xfrm>
          <a:ln>
            <a:noFill/>
          </a:ln>
        </p:spPr>
        <p:txBody>
          <a:bodyPr/>
          <a:lstStyle/>
          <a:p>
            <a:r>
              <a:rPr lang="en-US" altLang="zh-CN" dirty="0">
                <a:latin typeface="Times New Roman" panose="02020603050405020304" pitchFamily="18" charset="0"/>
                <a:cs typeface="Times New Roman" panose="02020603050405020304" pitchFamily="18" charset="0"/>
              </a:rPr>
              <a:t>Research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Questions</a:t>
            </a: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E24D0E2-AC50-A06B-A783-925A6615EA46}"/>
              </a:ext>
            </a:extLst>
          </p:cNvPr>
          <p:cNvSpPr txBox="1"/>
          <p:nvPr/>
        </p:nvSpPr>
        <p:spPr>
          <a:xfrm>
            <a:off x="1162445" y="2140823"/>
            <a:ext cx="1046210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Can </a:t>
            </a:r>
            <a:r>
              <a:rPr lang="en-US" sz="2400" b="1" i="1" dirty="0">
                <a:latin typeface="Times New Roman" panose="02020603050405020304" pitchFamily="18" charset="0"/>
                <a:cs typeface="Times New Roman" panose="02020603050405020304" pitchFamily="18" charset="0"/>
              </a:rPr>
              <a:t>GTFS Realtime Data</a:t>
            </a:r>
            <a:r>
              <a:rPr lang="en-US" sz="2400" b="1" dirty="0">
                <a:latin typeface="Times New Roman" panose="02020603050405020304" pitchFamily="18" charset="0"/>
                <a:cs typeface="Times New Roman" panose="02020603050405020304" pitchFamily="18" charset="0"/>
              </a:rPr>
              <a:t> be used for real-time network sensing?</a:t>
            </a:r>
          </a:p>
        </p:txBody>
      </p:sp>
      <p:sp>
        <p:nvSpPr>
          <p:cNvPr id="6" name="TextBox 5">
            <a:extLst>
              <a:ext uri="{FF2B5EF4-FFF2-40B4-BE49-F238E27FC236}">
                <a16:creationId xmlns:a16="http://schemas.microsoft.com/office/drawing/2014/main" id="{94DE25A6-D360-2A92-480D-7EB2F47DA5F4}"/>
              </a:ext>
            </a:extLst>
          </p:cNvPr>
          <p:cNvSpPr txBox="1"/>
          <p:nvPr/>
        </p:nvSpPr>
        <p:spPr>
          <a:xfrm>
            <a:off x="1091692" y="2602488"/>
            <a:ext cx="9937863" cy="219367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Bus travel patterns </a:t>
            </a:r>
            <a:r>
              <a:rPr lang="en-US" sz="2400" dirty="0">
                <a:latin typeface="Times New Roman" panose="02020603050405020304" pitchFamily="18" charset="0"/>
                <a:cs typeface="Times New Roman" panose="02020603050405020304" pitchFamily="18" charset="0"/>
                <a:sym typeface="Wingdings" pitchFamily="2" charset="2"/>
              </a:rPr>
              <a:t></a:t>
            </a: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on/off boarding</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itchFamily="2" charset="2"/>
              </a:rPr>
              <a:t></a:t>
            </a:r>
            <a:r>
              <a:rPr lang="en-US" sz="2400" dirty="0">
                <a:latin typeface="Times New Roman" panose="02020603050405020304" pitchFamily="18" charset="0"/>
                <a:cs typeface="Times New Roman" panose="02020603050405020304" pitchFamily="18" charset="0"/>
              </a:rPr>
              <a:t> different from normal traffic</a:t>
            </a:r>
          </a:p>
          <a:p>
            <a:pPr marL="285750" indent="-28575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Bus travel speed </a:t>
            </a:r>
            <a:r>
              <a:rPr lang="en-US" sz="2400" dirty="0">
                <a:latin typeface="Times New Roman" panose="02020603050405020304" pitchFamily="18" charset="0"/>
                <a:cs typeface="Times New Roman" panose="02020603050405020304" pitchFamily="18" charset="0"/>
                <a:sym typeface="Wingdings" pitchFamily="2" charset="2"/>
              </a:rPr>
              <a:t></a:t>
            </a: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low</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itchFamily="2" charset="2"/>
              </a:rPr>
              <a:t></a:t>
            </a:r>
            <a:r>
              <a:rPr lang="en-US" sz="2400" dirty="0">
                <a:latin typeface="Times New Roman" panose="02020603050405020304" pitchFamily="18" charset="0"/>
                <a:cs typeface="Times New Roman" panose="02020603050405020304" pitchFamily="18" charset="0"/>
              </a:rPr>
              <a:t> different speed variation pattern</a:t>
            </a:r>
          </a:p>
          <a:p>
            <a:pPr marL="285750" indent="-285750">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 to validate the results?</a:t>
            </a:r>
          </a:p>
        </p:txBody>
      </p:sp>
    </p:spTree>
    <p:extLst>
      <p:ext uri="{BB962C8B-B14F-4D97-AF65-F5344CB8AC3E}">
        <p14:creationId xmlns:p14="http://schemas.microsoft.com/office/powerpoint/2010/main" val="2641399401"/>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dirty="0">
                <a:latin typeface="Times New Roman" panose="02020603050405020304" pitchFamily="18" charset="0"/>
                <a:cs typeface="Times New Roman" panose="02020603050405020304" pitchFamily="18" charset="0"/>
              </a:rPr>
              <a:t>Methodology</a:t>
            </a:r>
          </a:p>
        </p:txBody>
      </p:sp>
      <p:pic>
        <p:nvPicPr>
          <p:cNvPr id="12" name="Picture 11" descr="A diagram of a bus stop&#10;&#10;Description automatically generated">
            <a:extLst>
              <a:ext uri="{FF2B5EF4-FFF2-40B4-BE49-F238E27FC236}">
                <a16:creationId xmlns:a16="http://schemas.microsoft.com/office/drawing/2014/main" id="{9936C673-EC31-B183-C2C5-38A804B4B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30" y="631269"/>
            <a:ext cx="6962704" cy="6006598"/>
          </a:xfrm>
          <a:prstGeom prst="rect">
            <a:avLst/>
          </a:prstGeom>
        </p:spPr>
      </p:pic>
      <p:sp>
        <p:nvSpPr>
          <p:cNvPr id="13" name="TextBox 12">
            <a:extLst>
              <a:ext uri="{FF2B5EF4-FFF2-40B4-BE49-F238E27FC236}">
                <a16:creationId xmlns:a16="http://schemas.microsoft.com/office/drawing/2014/main" id="{9028343A-FA70-0C2C-B54D-F0477D207B69}"/>
              </a:ext>
            </a:extLst>
          </p:cNvPr>
          <p:cNvSpPr txBox="1"/>
          <p:nvPr/>
        </p:nvSpPr>
        <p:spPr>
          <a:xfrm>
            <a:off x="334056" y="1639408"/>
            <a:ext cx="3712652" cy="2714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b="1" dirty="0">
                <a:latin typeface="Times New Roman" panose="02020603050405020304" pitchFamily="18" charset="0"/>
                <a:cs typeface="Times New Roman" panose="02020603050405020304" pitchFamily="18" charset="0"/>
              </a:rPr>
              <a:t>Overview</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Metric: </a:t>
            </a:r>
            <a:r>
              <a:rPr lang="en-US" altLang="zh-CN" sz="2000" dirty="0">
                <a:solidFill>
                  <a:srgbClr val="FF0000"/>
                </a:solidFill>
                <a:latin typeface="Times New Roman" panose="02020603050405020304" pitchFamily="18" charset="0"/>
                <a:cs typeface="Times New Roman" panose="02020603050405020304" pitchFamily="18" charset="0"/>
              </a:rPr>
              <a:t>Speed</a:t>
            </a:r>
          </a:p>
          <a:p>
            <a:pPr marL="800100" lvl="1" indent="-342900">
              <a:lnSpc>
                <a:spcPct val="150000"/>
              </a:lnSpc>
              <a:buFont typeface="Wingdings" pitchFamily="2" charset="2"/>
              <a:buChar char="Ø"/>
            </a:pPr>
            <a:r>
              <a:rPr lang="en-US" altLang="zh-CN" sz="2000" dirty="0">
                <a:latin typeface="Times New Roman" panose="02020603050405020304" pitchFamily="18" charset="0"/>
                <a:cs typeface="Times New Roman" panose="02020603050405020304" pitchFamily="18" charset="0"/>
              </a:rPr>
              <a:t>Data Collection</a:t>
            </a:r>
          </a:p>
          <a:p>
            <a:pPr marL="800100" lvl="1" indent="-342900">
              <a:lnSpc>
                <a:spcPct val="150000"/>
              </a:lnSpc>
              <a:buFont typeface="Wingdings" pitchFamily="2" charset="2"/>
              <a:buChar char="Ø"/>
            </a:pPr>
            <a:r>
              <a:rPr lang="en-US" altLang="zh-CN" sz="2000" dirty="0">
                <a:latin typeface="Times New Roman" panose="02020603050405020304" pitchFamily="18" charset="0"/>
                <a:cs typeface="Times New Roman" panose="02020603050405020304" pitchFamily="18" charset="0"/>
              </a:rPr>
              <a:t>Pre-processing</a:t>
            </a:r>
          </a:p>
          <a:p>
            <a:pPr marL="800100" lvl="1" indent="-342900">
              <a:lnSpc>
                <a:spcPct val="150000"/>
              </a:lnSpc>
              <a:buFont typeface="Wingdings" pitchFamily="2" charset="2"/>
              <a:buChar char="Ø"/>
            </a:pPr>
            <a:r>
              <a:rPr lang="en-US" altLang="zh-CN" sz="2000" dirty="0">
                <a:latin typeface="Times New Roman" panose="02020603050405020304" pitchFamily="18" charset="0"/>
                <a:cs typeface="Times New Roman" panose="02020603050405020304" pitchFamily="18" charset="0"/>
              </a:rPr>
              <a:t>Trip Identification</a:t>
            </a:r>
          </a:p>
          <a:p>
            <a:pPr marL="800100" lvl="1" indent="-342900">
              <a:lnSpc>
                <a:spcPct val="150000"/>
              </a:lnSpc>
              <a:buFont typeface="Wingdings" pitchFamily="2" charset="2"/>
              <a:buChar char="Ø"/>
            </a:pPr>
            <a:r>
              <a:rPr lang="en-US" altLang="zh-CN" sz="2000" dirty="0">
                <a:latin typeface="Times New Roman" panose="02020603050405020304" pitchFamily="18" charset="0"/>
                <a:cs typeface="Times New Roman" panose="02020603050405020304" pitchFamily="18" charset="0"/>
              </a:rPr>
              <a:t>Travel Time Estimation</a:t>
            </a:r>
          </a:p>
        </p:txBody>
      </p:sp>
    </p:spTree>
    <p:extLst>
      <p:ext uri="{BB962C8B-B14F-4D97-AF65-F5344CB8AC3E}">
        <p14:creationId xmlns:p14="http://schemas.microsoft.com/office/powerpoint/2010/main" val="46635374"/>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dirty="0">
                <a:latin typeface="Times New Roman" panose="02020603050405020304" pitchFamily="18" charset="0"/>
                <a:cs typeface="Times New Roman" panose="02020603050405020304" pitchFamily="18" charset="0"/>
              </a:rPr>
              <a:t>Methodology</a:t>
            </a:r>
          </a:p>
        </p:txBody>
      </p:sp>
      <p:pic>
        <p:nvPicPr>
          <p:cNvPr id="14" name="Picture 13">
            <a:extLst>
              <a:ext uri="{FF2B5EF4-FFF2-40B4-BE49-F238E27FC236}">
                <a16:creationId xmlns:a16="http://schemas.microsoft.com/office/drawing/2014/main" id="{1B10A631-DB46-F820-B2CE-E51D2FED855F}"/>
              </a:ext>
            </a:extLst>
          </p:cNvPr>
          <p:cNvPicPr>
            <a:picLocks noChangeAspect="1"/>
          </p:cNvPicPr>
          <p:nvPr/>
        </p:nvPicPr>
        <p:blipFill>
          <a:blip r:embed="rId3"/>
          <a:stretch>
            <a:fillRect/>
          </a:stretch>
        </p:blipFill>
        <p:spPr>
          <a:xfrm>
            <a:off x="426519" y="1727022"/>
            <a:ext cx="6018088" cy="4136144"/>
          </a:xfrm>
          <a:prstGeom prst="rect">
            <a:avLst/>
          </a:prstGeom>
        </p:spPr>
      </p:pic>
      <p:pic>
        <p:nvPicPr>
          <p:cNvPr id="15" name="Picture 14">
            <a:extLst>
              <a:ext uri="{FF2B5EF4-FFF2-40B4-BE49-F238E27FC236}">
                <a16:creationId xmlns:a16="http://schemas.microsoft.com/office/drawing/2014/main" id="{91E3BA98-A1A7-419F-2D85-EAC9801C56F8}"/>
              </a:ext>
            </a:extLst>
          </p:cNvPr>
          <p:cNvPicPr>
            <a:picLocks noChangeAspect="1"/>
          </p:cNvPicPr>
          <p:nvPr/>
        </p:nvPicPr>
        <p:blipFill>
          <a:blip r:embed="rId4"/>
          <a:stretch>
            <a:fillRect/>
          </a:stretch>
        </p:blipFill>
        <p:spPr>
          <a:xfrm>
            <a:off x="6752024" y="1727022"/>
            <a:ext cx="5013457" cy="4071962"/>
          </a:xfrm>
          <a:prstGeom prst="rect">
            <a:avLst/>
          </a:prstGeom>
        </p:spPr>
      </p:pic>
      <p:sp>
        <p:nvSpPr>
          <p:cNvPr id="2" name="TextBox 1">
            <a:extLst>
              <a:ext uri="{FF2B5EF4-FFF2-40B4-BE49-F238E27FC236}">
                <a16:creationId xmlns:a16="http://schemas.microsoft.com/office/drawing/2014/main" id="{2E4190CF-8D19-43D4-316C-0062F7394F82}"/>
              </a:ext>
            </a:extLst>
          </p:cNvPr>
          <p:cNvSpPr txBox="1"/>
          <p:nvPr/>
        </p:nvSpPr>
        <p:spPr>
          <a:xfrm>
            <a:off x="1107831" y="5961185"/>
            <a:ext cx="3435556" cy="369332"/>
          </a:xfrm>
          <a:prstGeom prst="rect">
            <a:avLst/>
          </a:prstGeom>
          <a:noFill/>
        </p:spPr>
        <p:txBody>
          <a:bodyPr wrap="none" rtlCol="0">
            <a:spAutoFit/>
          </a:bodyPr>
          <a:lstStyle/>
          <a:p>
            <a:r>
              <a:rPr lang="en-US" dirty="0">
                <a:solidFill>
                  <a:srgbClr val="FF0000"/>
                </a:solidFill>
                <a:latin typeface="Times New Roman" panose="02020603050405020304" pitchFamily="18" charset="0"/>
                <a:cs typeface="Times New Roman" panose="02020603050405020304" pitchFamily="18" charset="0"/>
              </a:rPr>
              <a:t>Focus on the specific road segment</a:t>
            </a:r>
          </a:p>
        </p:txBody>
      </p:sp>
      <p:sp>
        <p:nvSpPr>
          <p:cNvPr id="4" name="Rectangle 3">
            <a:extLst>
              <a:ext uri="{FF2B5EF4-FFF2-40B4-BE49-F238E27FC236}">
                <a16:creationId xmlns:a16="http://schemas.microsoft.com/office/drawing/2014/main" id="{1AB54B6A-1ECC-8D45-0313-D4F559014AE7}"/>
              </a:ext>
            </a:extLst>
          </p:cNvPr>
          <p:cNvSpPr/>
          <p:nvPr/>
        </p:nvSpPr>
        <p:spPr>
          <a:xfrm>
            <a:off x="6752024" y="2998177"/>
            <a:ext cx="3994533" cy="334108"/>
          </a:xfrm>
          <a:prstGeom prst="rect">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885861-6726-ECDC-22E6-2F9E1D62C55D}"/>
              </a:ext>
            </a:extLst>
          </p:cNvPr>
          <p:cNvSpPr txBox="1"/>
          <p:nvPr/>
        </p:nvSpPr>
        <p:spPr>
          <a:xfrm>
            <a:off x="7122653" y="5961185"/>
            <a:ext cx="2382255" cy="369332"/>
          </a:xfrm>
          <a:prstGeom prst="rect">
            <a:avLst/>
          </a:prstGeom>
          <a:noFill/>
        </p:spPr>
        <p:txBody>
          <a:bodyPr wrap="none" rtlCol="0">
            <a:spAutoFit/>
          </a:bodyPr>
          <a:lstStyle/>
          <a:p>
            <a:r>
              <a:rPr lang="en-US" dirty="0">
                <a:solidFill>
                  <a:srgbClr val="FF0000"/>
                </a:solidFill>
                <a:latin typeface="Times New Roman" panose="02020603050405020304" pitchFamily="18" charset="0"/>
                <a:cs typeface="Times New Roman" panose="02020603050405020304" pitchFamily="18" charset="0"/>
              </a:rPr>
              <a:t>Travel speed estimation</a:t>
            </a:r>
          </a:p>
        </p:txBody>
      </p:sp>
      <p:sp>
        <p:nvSpPr>
          <p:cNvPr id="5" name="Right Arrow 4">
            <a:extLst>
              <a:ext uri="{FF2B5EF4-FFF2-40B4-BE49-F238E27FC236}">
                <a16:creationId xmlns:a16="http://schemas.microsoft.com/office/drawing/2014/main" id="{E5827C1A-36BA-E23C-6AE7-B6771E6DEA38}"/>
              </a:ext>
            </a:extLst>
          </p:cNvPr>
          <p:cNvSpPr/>
          <p:nvPr/>
        </p:nvSpPr>
        <p:spPr>
          <a:xfrm>
            <a:off x="5654385" y="6019272"/>
            <a:ext cx="790222" cy="311245"/>
          </a:xfrm>
          <a:prstGeom prst="rightArrow">
            <a:avLst/>
          </a:prstGeom>
          <a:solidFill>
            <a:srgbClr val="00519F"/>
          </a:solidFill>
          <a:ln>
            <a:solidFill>
              <a:srgbClr val="0051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154461"/>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dirty="0">
                <a:latin typeface="Times New Roman" panose="02020603050405020304" pitchFamily="18" charset="0"/>
                <a:cs typeface="Times New Roman" panose="02020603050405020304" pitchFamily="18" charset="0"/>
              </a:rPr>
              <a:t>Methodology</a:t>
            </a:r>
          </a:p>
        </p:txBody>
      </p:sp>
      <p:pic>
        <p:nvPicPr>
          <p:cNvPr id="6" name="Picture 5" descr="A black background with circles and lines&#10;&#10;Description automatically generated">
            <a:extLst>
              <a:ext uri="{FF2B5EF4-FFF2-40B4-BE49-F238E27FC236}">
                <a16:creationId xmlns:a16="http://schemas.microsoft.com/office/drawing/2014/main" id="{464B82DF-5565-82F9-5457-377EDAD27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23" y="2078043"/>
            <a:ext cx="8900318" cy="172821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90AC76-C102-FDB3-BF45-EA3AE357231B}"/>
                  </a:ext>
                </a:extLst>
              </p:cNvPr>
              <p:cNvSpPr txBox="1"/>
              <p:nvPr/>
            </p:nvSpPr>
            <p:spPr>
              <a:xfrm>
                <a:off x="4373981" y="4178572"/>
                <a:ext cx="1995482" cy="780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𝑆</m:t>
                          </m:r>
                        </m:sup>
                        <m:e>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𝑒</m:t>
                                  </m:r>
                                </m:sub>
                                <m:sup>
                                  <m:r>
                                    <a:rPr lang="en-US" b="0" i="1" smtClean="0">
                                      <a:latin typeface="Cambria Math" panose="02040503050406030204" pitchFamily="18" charset="0"/>
                                      <a:ea typeface="Cambria Math" panose="02040503050406030204" pitchFamily="18" charset="0"/>
                                    </a:rPr>
                                    <m:t>𝑖</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𝑠</m:t>
                                  </m:r>
                                </m:sub>
                                <m:sup>
                                  <m:r>
                                    <a:rPr lang="en-US" b="0" i="1" smtClean="0">
                                      <a:latin typeface="Cambria Math" panose="02040503050406030204" pitchFamily="18" charset="0"/>
                                      <a:ea typeface="Cambria Math" panose="02040503050406030204" pitchFamily="18" charset="0"/>
                                    </a:rPr>
                                    <m:t>𝑖</m:t>
                                  </m:r>
                                </m:sup>
                              </m:sSubSup>
                            </m:e>
                          </m:d>
                        </m:e>
                      </m:nary>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DF90AC76-C102-FDB3-BF45-EA3AE357231B}"/>
                  </a:ext>
                </a:extLst>
              </p:cNvPr>
              <p:cNvSpPr txBox="1">
                <a:spLocks noRot="1" noChangeAspect="1" noMove="1" noResize="1" noEditPoints="1" noAdjustHandles="1" noChangeArrowheads="1" noChangeShapeType="1" noTextEdit="1"/>
              </p:cNvSpPr>
              <p:nvPr/>
            </p:nvSpPr>
            <p:spPr>
              <a:xfrm>
                <a:off x="4373981" y="4178572"/>
                <a:ext cx="1995482" cy="780535"/>
              </a:xfrm>
              <a:prstGeom prst="rect">
                <a:avLst/>
              </a:prstGeom>
              <a:blipFill>
                <a:blip r:embed="rId4"/>
                <a:stretch>
                  <a:fillRect l="-3165" t="-109524" b="-17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C37E8F6-E0A5-34F1-6AD9-33748E1F0005}"/>
              </a:ext>
            </a:extLst>
          </p:cNvPr>
          <p:cNvSpPr txBox="1"/>
          <p:nvPr/>
        </p:nvSpPr>
        <p:spPr>
          <a:xfrm>
            <a:off x="320863" y="1619193"/>
            <a:ext cx="4053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b="1" dirty="0">
                <a:latin typeface="Times New Roman" panose="02020603050405020304" pitchFamily="18" charset="0"/>
                <a:cs typeface="Times New Roman" panose="02020603050405020304" pitchFamily="18" charset="0"/>
              </a:rPr>
              <a:t>Travel Time Estimation</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186AC-E059-7F35-162A-97B6CACED506}"/>
                  </a:ext>
                </a:extLst>
              </p:cNvPr>
              <p:cNvSpPr txBox="1"/>
              <p:nvPr/>
            </p:nvSpPr>
            <p:spPr>
              <a:xfrm>
                <a:off x="7211817" y="3968676"/>
                <a:ext cx="5144013" cy="1569660"/>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Notes:</a:t>
                </a:r>
              </a:p>
              <a:p>
                <a14:m>
                  <m:oMath xmlns:m="http://schemas.openxmlformats.org/officeDocument/2006/math">
                    <m:r>
                      <a:rPr lang="en-US" sz="1600" b="0" i="1" smtClean="0">
                        <a:effectLst/>
                        <a:latin typeface="Cambria Math" panose="02040503050406030204" pitchFamily="18" charset="0"/>
                      </a:rPr>
                      <m:t>𝑆</m:t>
                    </m:r>
                  </m:oMath>
                </a14:m>
                <a:r>
                  <a:rPr lang="en-US" sz="1600" b="0" dirty="0">
                    <a:effectLst/>
                    <a:latin typeface="Times New Roman" panose="02020603050405020304" pitchFamily="18" charset="0"/>
                    <a:cs typeface="Times New Roman" panose="02020603050405020304" pitchFamily="18" charset="0"/>
                  </a:rPr>
                  <a:t>: segment number;</a:t>
                </a:r>
              </a:p>
              <a:p>
                <a14:m>
                  <m:oMath xmlns:m="http://schemas.openxmlformats.org/officeDocument/2006/math">
                    <m:r>
                      <a:rPr lang="en-US" sz="1600" b="0" i="1" dirty="0" smtClean="0">
                        <a:effectLst/>
                        <a:latin typeface="Cambria Math" panose="02040503050406030204" pitchFamily="18" charset="0"/>
                      </a:rPr>
                      <m:t>𝑃</m:t>
                    </m:r>
                  </m:oMath>
                </a14:m>
                <a:r>
                  <a:rPr lang="en-US" sz="1600" b="0" i="0" dirty="0">
                    <a:effectLst/>
                    <a:latin typeface="Times New Roman" panose="02020603050405020304" pitchFamily="18" charset="0"/>
                    <a:cs typeface="Times New Roman" panose="02020603050405020304" pitchFamily="18" charset="0"/>
                  </a:rPr>
                  <a:t>: the number of stops that the bus </a:t>
                </a:r>
                <a:r>
                  <a:rPr lang="en-US" sz="1600" b="0" i="0" dirty="0">
                    <a:solidFill>
                      <a:srgbClr val="FF0000"/>
                    </a:solidFill>
                    <a:effectLst/>
                    <a:latin typeface="Times New Roman" panose="02020603050405020304" pitchFamily="18" charset="0"/>
                    <a:cs typeface="Times New Roman" panose="02020603050405020304" pitchFamily="18" charset="0"/>
                  </a:rPr>
                  <a:t>skipped</a:t>
                </a:r>
                <a:r>
                  <a:rPr lang="en-US" sz="1600" b="0" i="0" dirty="0">
                    <a:effectLst/>
                    <a:latin typeface="Times New Roman" panose="02020603050405020304" pitchFamily="18" charset="0"/>
                    <a:cs typeface="Times New Roman" panose="02020603050405020304" pitchFamily="18" charset="0"/>
                  </a:rPr>
                  <a:t>;</a:t>
                </a:r>
              </a:p>
              <a:p>
                <a14:m>
                  <m:oMath xmlns:m="http://schemas.openxmlformats.org/officeDocument/2006/math">
                    <m:r>
                      <a:rPr lang="en-US" sz="1600" b="0" i="1" smtClean="0">
                        <a:effectLst/>
                        <a:latin typeface="Cambria Math" panose="02040503050406030204" pitchFamily="18" charset="0"/>
                      </a:rPr>
                      <m:t>𝑀</m:t>
                    </m:r>
                  </m:oMath>
                </a14:m>
                <a:r>
                  <a:rPr lang="en-US" sz="1600" b="0" i="0" dirty="0">
                    <a:effectLst/>
                    <a:latin typeface="Times New Roman" panose="02020603050405020304" pitchFamily="18" charset="0"/>
                    <a:cs typeface="Times New Roman" panose="02020603050405020304" pitchFamily="18" charset="0"/>
                  </a:rPr>
                  <a:t>: the number of stops that the bus </a:t>
                </a:r>
                <a:r>
                  <a:rPr lang="en-US" sz="1600" b="0" i="0" dirty="0">
                    <a:solidFill>
                      <a:srgbClr val="FF0000"/>
                    </a:solidFill>
                    <a:effectLst/>
                    <a:latin typeface="Times New Roman" panose="02020603050405020304" pitchFamily="18" charset="0"/>
                    <a:cs typeface="Times New Roman" panose="02020603050405020304" pitchFamily="18" charset="0"/>
                  </a:rPr>
                  <a:t>stopped</a:t>
                </a:r>
                <a:r>
                  <a:rPr lang="en-US" sz="1600" b="0" i="0" dirty="0">
                    <a:effectLst/>
                    <a:latin typeface="Times New Roman" panose="02020603050405020304" pitchFamily="18" charset="0"/>
                    <a:cs typeface="Times New Roman" panose="02020603050405020304" pitchFamily="18" charset="0"/>
                  </a:rPr>
                  <a:t>;</a:t>
                </a:r>
              </a:p>
              <a:p>
                <a14:m>
                  <m:oMath xmlns:m="http://schemas.openxmlformats.org/officeDocument/2006/math">
                    <m:r>
                      <a:rPr lang="en-US" sz="1600" b="0" i="1" smtClean="0">
                        <a:effectLst/>
                        <a:latin typeface="Cambria Math" panose="02040503050406030204" pitchFamily="18" charset="0"/>
                      </a:rPr>
                      <m:t>𝑠</m:t>
                    </m:r>
                  </m:oMath>
                </a14:m>
                <a:r>
                  <a:rPr lang="en-US" sz="1600" b="0" i="0" dirty="0">
                    <a:effectLst/>
                    <a:latin typeface="Times New Roman" panose="02020603050405020304" pitchFamily="18" charset="0"/>
                    <a:cs typeface="Times New Roman" panose="02020603050405020304" pitchFamily="18" charset="0"/>
                  </a:rPr>
                  <a:t>: the </a:t>
                </a:r>
                <a:r>
                  <a:rPr lang="en-US" sz="1600" b="0" i="0" dirty="0">
                    <a:solidFill>
                      <a:srgbClr val="FF0000"/>
                    </a:solidFill>
                    <a:effectLst/>
                    <a:latin typeface="Times New Roman" panose="02020603050405020304" pitchFamily="18" charset="0"/>
                    <a:cs typeface="Times New Roman" panose="02020603050405020304" pitchFamily="18" charset="0"/>
                  </a:rPr>
                  <a:t>first</a:t>
                </a:r>
                <a:r>
                  <a:rPr lang="en-US" sz="1600" b="0" i="0" dirty="0">
                    <a:effectLst/>
                    <a:latin typeface="Times New Roman" panose="02020603050405020304" pitchFamily="18" charset="0"/>
                    <a:cs typeface="Times New Roman" panose="02020603050405020304" pitchFamily="18" charset="0"/>
                  </a:rPr>
                  <a:t> GTFS Realtime data point in each subsegment;</a:t>
                </a:r>
              </a:p>
              <a:p>
                <a14:m>
                  <m:oMath xmlns:m="http://schemas.openxmlformats.org/officeDocument/2006/math">
                    <m:r>
                      <a:rPr lang="en-US" sz="1600" b="0" i="1" smtClean="0">
                        <a:effectLst/>
                        <a:latin typeface="Cambria Math" panose="02040503050406030204" pitchFamily="18" charset="0"/>
                      </a:rPr>
                      <m:t>𝑒</m:t>
                    </m:r>
                  </m:oMath>
                </a14:m>
                <a:r>
                  <a:rPr lang="en-US" sz="1600" b="0" i="0" dirty="0">
                    <a:effectLst/>
                    <a:latin typeface="Times New Roman" panose="02020603050405020304" pitchFamily="18" charset="0"/>
                    <a:cs typeface="Times New Roman" panose="02020603050405020304" pitchFamily="18" charset="0"/>
                  </a:rPr>
                  <a:t>: the </a:t>
                </a:r>
                <a:r>
                  <a:rPr lang="en-US" sz="1600" b="0" i="0" dirty="0">
                    <a:solidFill>
                      <a:srgbClr val="FF0000"/>
                    </a:solidFill>
                    <a:effectLst/>
                    <a:latin typeface="Times New Roman" panose="02020603050405020304" pitchFamily="18" charset="0"/>
                    <a:cs typeface="Times New Roman" panose="02020603050405020304" pitchFamily="18" charset="0"/>
                  </a:rPr>
                  <a:t>last</a:t>
                </a:r>
                <a:r>
                  <a:rPr lang="en-US" sz="1600" b="0" i="0" dirty="0">
                    <a:effectLst/>
                    <a:latin typeface="Times New Roman" panose="02020603050405020304" pitchFamily="18" charset="0"/>
                    <a:cs typeface="Times New Roman" panose="02020603050405020304" pitchFamily="18" charset="0"/>
                  </a:rPr>
                  <a:t> GTFS Realtime data point in each subsegment.</a:t>
                </a:r>
              </a:p>
            </p:txBody>
          </p:sp>
        </mc:Choice>
        <mc:Fallback xmlns="">
          <p:sp>
            <p:nvSpPr>
              <p:cNvPr id="29" name="TextBox 28">
                <a:extLst>
                  <a:ext uri="{FF2B5EF4-FFF2-40B4-BE49-F238E27FC236}">
                    <a16:creationId xmlns:a16="http://schemas.microsoft.com/office/drawing/2014/main" id="{AA8186AC-E059-7F35-162A-97B6CACED506}"/>
                  </a:ext>
                </a:extLst>
              </p:cNvPr>
              <p:cNvSpPr txBox="1">
                <a:spLocks noRot="1" noChangeAspect="1" noMove="1" noResize="1" noEditPoints="1" noAdjustHandles="1" noChangeArrowheads="1" noChangeShapeType="1" noTextEdit="1"/>
              </p:cNvSpPr>
              <p:nvPr/>
            </p:nvSpPr>
            <p:spPr>
              <a:xfrm>
                <a:off x="7211817" y="3968676"/>
                <a:ext cx="5144013" cy="1569660"/>
              </a:xfrm>
              <a:prstGeom prst="rect">
                <a:avLst/>
              </a:prstGeom>
              <a:blipFill>
                <a:blip r:embed="rId5"/>
                <a:stretch>
                  <a:fillRect l="-493" t="-800" b="-3200"/>
                </a:stretch>
              </a:blipFill>
            </p:spPr>
            <p:txBody>
              <a:bodyPr/>
              <a:lstStyle/>
              <a:p>
                <a:r>
                  <a:rPr lang="en-US">
                    <a:noFill/>
                  </a:rPr>
                  <a:t> </a:t>
                </a:r>
              </a:p>
            </p:txBody>
          </p:sp>
        </mc:Fallback>
      </mc:AlternateContent>
    </p:spTree>
    <p:extLst>
      <p:ext uri="{BB962C8B-B14F-4D97-AF65-F5344CB8AC3E}">
        <p14:creationId xmlns:p14="http://schemas.microsoft.com/office/powerpoint/2010/main" val="3854937010"/>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dirty="0">
                <a:latin typeface="Times New Roman" panose="02020603050405020304" pitchFamily="18" charset="0"/>
                <a:cs typeface="Times New Roman" panose="02020603050405020304" pitchFamily="18" charset="0"/>
              </a:rPr>
              <a:t>Methodology</a:t>
            </a:r>
          </a:p>
        </p:txBody>
      </p:sp>
      <p:pic>
        <p:nvPicPr>
          <p:cNvPr id="6" name="Picture 5" descr="A black background with circles and lines&#10;&#10;Description automatically generated">
            <a:extLst>
              <a:ext uri="{FF2B5EF4-FFF2-40B4-BE49-F238E27FC236}">
                <a16:creationId xmlns:a16="http://schemas.microsoft.com/office/drawing/2014/main" id="{464B82DF-5565-82F9-5457-377EDAD27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23" y="2078043"/>
            <a:ext cx="8917354" cy="173152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9B60EF1-A00E-19A6-787B-B50058B05DBE}"/>
                  </a:ext>
                </a:extLst>
              </p:cNvPr>
              <p:cNvSpPr txBox="1"/>
              <p:nvPr/>
            </p:nvSpPr>
            <p:spPr>
              <a:xfrm>
                <a:off x="530290" y="4342481"/>
                <a:ext cx="4553875"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𝑃</m:t>
                          </m:r>
                        </m:sup>
                        <m:e>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e>
                          </m:d>
                        </m:e>
                      </m:nary>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𝑀</m:t>
                          </m:r>
                        </m:sup>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𝑙</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𝑙</m:t>
                                      </m:r>
                                    </m:sup>
                                  </m:sSubSup>
                                </m:e>
                              </m:d>
                            </m:num>
                            <m:den>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𝑙</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𝑙</m:t>
                                      </m:r>
                                    </m:sup>
                                  </m:sSubSup>
                                </m:e>
                              </m:d>
                            </m:den>
                          </m:f>
                        </m:e>
                      </m:nary>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69B60EF1-A00E-19A6-787B-B50058B05DBE}"/>
                  </a:ext>
                </a:extLst>
              </p:cNvPr>
              <p:cNvSpPr txBox="1">
                <a:spLocks noRot="1" noChangeAspect="1" noMove="1" noResize="1" noEditPoints="1" noAdjustHandles="1" noChangeArrowheads="1" noChangeShapeType="1" noTextEdit="1"/>
              </p:cNvSpPr>
              <p:nvPr/>
            </p:nvSpPr>
            <p:spPr>
              <a:xfrm>
                <a:off x="530290" y="4342481"/>
                <a:ext cx="4553875" cy="810222"/>
              </a:xfrm>
              <a:prstGeom prst="rect">
                <a:avLst/>
              </a:prstGeom>
              <a:blipFill>
                <a:blip r:embed="rId4"/>
                <a:stretch>
                  <a:fillRect l="-1111" t="-106154" b="-16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FC699D-9D79-1028-BAA6-26313A0DBDF4}"/>
                  </a:ext>
                </a:extLst>
              </p:cNvPr>
              <p:cNvSpPr txBox="1"/>
              <p:nvPr/>
            </p:nvSpPr>
            <p:spPr>
              <a:xfrm>
                <a:off x="6389511" y="4396855"/>
                <a:ext cx="4768645" cy="958980"/>
              </a:xfrm>
              <a:prstGeom prst="rect">
                <a:avLst/>
              </a:prstGeom>
              <a:noFill/>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if </a:t>
                </a:r>
                <a14:m>
                  <m:oMath xmlns:m="http://schemas.openxmlformats.org/officeDocument/2006/math">
                    <m:f>
                      <m:fPr>
                        <m:type m:val="lin"/>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d>
                          <m:dPr>
                            <m:ctrlPr>
                              <a:rPr lang="en-US" i="1">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𝑒</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𝑙</m:t>
                                </m:r>
                              </m:sup>
                            </m:sSubSup>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𝑙</m:t>
                                </m:r>
                              </m:sup>
                            </m:sSubSup>
                          </m:e>
                        </m:d>
                      </m:num>
                      <m:den>
                        <m:d>
                          <m:dPr>
                            <m:ctrlPr>
                              <a:rPr lang="en-US" i="1" smtClean="0">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𝑒</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𝑙</m:t>
                                </m:r>
                              </m:sup>
                            </m:sSubSup>
                            <m:r>
                              <a:rPr lang="en-US" b="0" i="1" smtClean="0">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𝑙</m:t>
                                </m:r>
                              </m:sup>
                            </m:sSubSup>
                          </m:e>
                        </m:d>
                      </m:den>
                    </m:f>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𝑒</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𝑙</m:t>
                        </m:r>
                      </m:sup>
                    </m:sSubSup>
                    <m:r>
                      <a:rPr lang="en-US" b="0" i="1" smtClean="0">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𝑙</m:t>
                        </m:r>
                      </m:sup>
                    </m:sSubSup>
                  </m:oMath>
                </a14:m>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rgbClr val="FF0000"/>
                  </a:solidFill>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then </a:t>
                </a:r>
                <a:r>
                  <a:rPr lang="en-US" dirty="0">
                    <a:latin typeface="Times New Roman" panose="02020603050405020304" pitchFamily="18" charset="0"/>
                    <a:cs typeface="Times New Roman" panose="02020603050405020304" pitchFamily="18" charset="0"/>
                  </a:rPr>
                  <a:t>bus stopped</a:t>
                </a:r>
              </a:p>
            </p:txBody>
          </p:sp>
        </mc:Choice>
        <mc:Fallback xmlns="">
          <p:sp>
            <p:nvSpPr>
              <p:cNvPr id="4" name="TextBox 3">
                <a:extLst>
                  <a:ext uri="{FF2B5EF4-FFF2-40B4-BE49-F238E27FC236}">
                    <a16:creationId xmlns:a16="http://schemas.microsoft.com/office/drawing/2014/main" id="{F4FC699D-9D79-1028-BAA6-26313A0DBDF4}"/>
                  </a:ext>
                </a:extLst>
              </p:cNvPr>
              <p:cNvSpPr txBox="1">
                <a:spLocks noRot="1" noChangeAspect="1" noMove="1" noResize="1" noEditPoints="1" noAdjustHandles="1" noChangeArrowheads="1" noChangeShapeType="1" noTextEdit="1"/>
              </p:cNvSpPr>
              <p:nvPr/>
            </p:nvSpPr>
            <p:spPr>
              <a:xfrm>
                <a:off x="6389511" y="4396855"/>
                <a:ext cx="4768645" cy="958980"/>
              </a:xfrm>
              <a:prstGeom prst="rect">
                <a:avLst/>
              </a:prstGeom>
              <a:blipFill>
                <a:blip r:embed="rId5"/>
                <a:stretch>
                  <a:fillRect l="-1064" t="-56579" b="-302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25F1861-DCB6-6086-D88B-A0BEE599C48F}"/>
              </a:ext>
            </a:extLst>
          </p:cNvPr>
          <p:cNvSpPr txBox="1"/>
          <p:nvPr/>
        </p:nvSpPr>
        <p:spPr>
          <a:xfrm>
            <a:off x="9533885" y="5201991"/>
            <a:ext cx="68480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15s</a:t>
            </a:r>
            <a:r>
              <a:rPr lang="en-US" baseline="30000" dirty="0">
                <a:latin typeface="Times New Roman" panose="02020603050405020304" pitchFamily="18" charset="0"/>
                <a:cs typeface="Times New Roman" panose="02020603050405020304" pitchFamily="18" charset="0"/>
              </a:rPr>
              <a:t>[1]</a:t>
            </a:r>
          </a:p>
        </p:txBody>
      </p:sp>
      <p:sp>
        <p:nvSpPr>
          <p:cNvPr id="8" name="Right Arrow 7">
            <a:extLst>
              <a:ext uri="{FF2B5EF4-FFF2-40B4-BE49-F238E27FC236}">
                <a16:creationId xmlns:a16="http://schemas.microsoft.com/office/drawing/2014/main" id="{8106C507-252A-8A34-C7BB-25124723740A}"/>
              </a:ext>
            </a:extLst>
          </p:cNvPr>
          <p:cNvSpPr/>
          <p:nvPr/>
        </p:nvSpPr>
        <p:spPr>
          <a:xfrm>
            <a:off x="5341727" y="4573007"/>
            <a:ext cx="790222" cy="311245"/>
          </a:xfrm>
          <a:prstGeom prst="rightArrow">
            <a:avLst/>
          </a:prstGeom>
          <a:solidFill>
            <a:srgbClr val="00519F"/>
          </a:solidFill>
          <a:ln>
            <a:solidFill>
              <a:srgbClr val="0051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0" name="Elbow Connector 9">
            <a:extLst>
              <a:ext uri="{FF2B5EF4-FFF2-40B4-BE49-F238E27FC236}">
                <a16:creationId xmlns:a16="http://schemas.microsoft.com/office/drawing/2014/main" id="{72CB3AAE-62A6-5577-7A4B-469BB08D9543}"/>
              </a:ext>
            </a:extLst>
          </p:cNvPr>
          <p:cNvCxnSpPr>
            <a:cxnSpLocks/>
          </p:cNvCxnSpPr>
          <p:nvPr/>
        </p:nvCxnSpPr>
        <p:spPr>
          <a:xfrm rot="16200000" flipH="1">
            <a:off x="9545863" y="5000300"/>
            <a:ext cx="515727" cy="1"/>
          </a:xfrm>
          <a:prstGeom prst="bentConnector3">
            <a:avLst>
              <a:gd name="adj1" fmla="val 50000"/>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92DB539-F145-F1AC-26C7-888D6C37459D}"/>
              </a:ext>
            </a:extLst>
          </p:cNvPr>
          <p:cNvSpPr txBox="1"/>
          <p:nvPr/>
        </p:nvSpPr>
        <p:spPr>
          <a:xfrm>
            <a:off x="0" y="6627168"/>
            <a:ext cx="7875639" cy="230832"/>
          </a:xfrm>
          <a:prstGeom prst="rect">
            <a:avLst/>
          </a:prstGeom>
          <a:noFill/>
        </p:spPr>
        <p:txBody>
          <a:bodyPr wrap="square">
            <a:spAutoFit/>
          </a:bodyPr>
          <a:lstStyle/>
          <a:p>
            <a:r>
              <a:rPr lang="en-US" sz="900" dirty="0">
                <a:effectLst/>
                <a:latin typeface="Times New Roman" panose="02020603050405020304" pitchFamily="18" charset="0"/>
                <a:cs typeface="Times New Roman" panose="02020603050405020304" pitchFamily="18" charset="0"/>
              </a:rPr>
              <a:t>[1] </a:t>
            </a:r>
            <a:r>
              <a:rPr lang="en-US" sz="900" dirty="0" err="1">
                <a:effectLst/>
                <a:latin typeface="Times New Roman" panose="02020603050405020304" pitchFamily="18" charset="0"/>
                <a:cs typeface="Times New Roman" panose="02020603050405020304" pitchFamily="18" charset="0"/>
              </a:rPr>
              <a:t>Prathibaa</a:t>
            </a:r>
            <a:r>
              <a:rPr lang="en-US" sz="900" dirty="0">
                <a:effectLst/>
                <a:latin typeface="Times New Roman" panose="02020603050405020304" pitchFamily="18" charset="0"/>
                <a:cs typeface="Times New Roman" panose="02020603050405020304" pitchFamily="18" charset="0"/>
              </a:rPr>
              <a:t>, K. and K. Gunasekaran, Planning of Bus Stops for Safe and </a:t>
            </a:r>
            <a:r>
              <a:rPr lang="en-US" sz="900" dirty="0" err="1">
                <a:effectLst/>
                <a:latin typeface="Times New Roman" panose="02020603050405020304" pitchFamily="18" charset="0"/>
                <a:cs typeface="Times New Roman" panose="02020603050405020304" pitchFamily="18" charset="0"/>
              </a:rPr>
              <a:t>Effecient</a:t>
            </a:r>
            <a:r>
              <a:rPr lang="en-US" sz="900" dirty="0">
                <a:effectLst/>
                <a:latin typeface="Times New Roman" panose="02020603050405020304" pitchFamily="18" charset="0"/>
                <a:cs typeface="Times New Roman" panose="02020603050405020304" pitchFamily="18" charset="0"/>
              </a:rPr>
              <a:t> Passenger Boarding and Alighting. </a:t>
            </a:r>
            <a:r>
              <a:rPr lang="en-US" sz="900" i="1" dirty="0">
                <a:effectLst/>
                <a:latin typeface="Times New Roman" panose="02020603050405020304" pitchFamily="18" charset="0"/>
                <a:cs typeface="Times New Roman" panose="02020603050405020304" pitchFamily="18" charset="0"/>
              </a:rPr>
              <a:t>Planning</a:t>
            </a:r>
            <a:r>
              <a:rPr lang="en-US" sz="900" dirty="0">
                <a:effectLst/>
                <a:latin typeface="Times New Roman" panose="02020603050405020304" pitchFamily="18" charset="0"/>
                <a:cs typeface="Times New Roman" panose="02020603050405020304" pitchFamily="18" charset="0"/>
              </a:rPr>
              <a:t>, Vol. 5, No. 06, 2016.</a:t>
            </a:r>
            <a:endParaRPr lang="en-US" sz="9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2A79263-A63D-B32F-FBF5-ABA6A66CF1C2}"/>
              </a:ext>
            </a:extLst>
          </p:cNvPr>
          <p:cNvSpPr/>
          <p:nvPr/>
        </p:nvSpPr>
        <p:spPr>
          <a:xfrm>
            <a:off x="3148872" y="4245560"/>
            <a:ext cx="2023371" cy="1012603"/>
          </a:xfrm>
          <a:prstGeom prst="rect">
            <a:avLst/>
          </a:prstGeom>
          <a:no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539E5D0-B03F-042C-74D8-B92222550E52}"/>
              </a:ext>
            </a:extLst>
          </p:cNvPr>
          <p:cNvSpPr txBox="1"/>
          <p:nvPr/>
        </p:nvSpPr>
        <p:spPr>
          <a:xfrm>
            <a:off x="320863" y="1619193"/>
            <a:ext cx="4053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b="1" dirty="0">
                <a:latin typeface="Times New Roman" panose="02020603050405020304" pitchFamily="18" charset="0"/>
                <a:cs typeface="Times New Roman" panose="02020603050405020304" pitchFamily="18" charset="0"/>
              </a:rPr>
              <a:t>Travel Time Estimation</a:t>
            </a:r>
          </a:p>
        </p:txBody>
      </p:sp>
      <p:sp>
        <p:nvSpPr>
          <p:cNvPr id="5" name="TextBox 4">
            <a:extLst>
              <a:ext uri="{FF2B5EF4-FFF2-40B4-BE49-F238E27FC236}">
                <a16:creationId xmlns:a16="http://schemas.microsoft.com/office/drawing/2014/main" id="{74F6D3D7-B31E-AEB3-42B8-D0536DE383B3}"/>
              </a:ext>
            </a:extLst>
          </p:cNvPr>
          <p:cNvSpPr txBox="1"/>
          <p:nvPr/>
        </p:nvSpPr>
        <p:spPr>
          <a:xfrm>
            <a:off x="3667473" y="5555368"/>
            <a:ext cx="986167" cy="369332"/>
          </a:xfrm>
          <a:prstGeom prst="rect">
            <a:avLst/>
          </a:prstGeom>
          <a:noFill/>
          <a:ln w="28575">
            <a:solidFill>
              <a:schemeClr val="tx2">
                <a:lumMod val="25000"/>
                <a:lumOff val="75000"/>
              </a:schemeClr>
            </a:solidFill>
            <a:prstDash val="dash"/>
          </a:ln>
        </p:spPr>
        <p:txBody>
          <a:bodyPr wrap="none" rtlCol="0">
            <a:spAutoFit/>
          </a:bodyPr>
          <a:lstStyle/>
          <a:p>
            <a:r>
              <a:rPr lang="en-US" dirty="0">
                <a:latin typeface="Times New Roman" panose="02020603050405020304" pitchFamily="18" charset="0"/>
                <a:cs typeface="Times New Roman" panose="02020603050405020304" pitchFamily="18" charset="0"/>
              </a:rPr>
              <a:t>Bus stop</a:t>
            </a:r>
          </a:p>
        </p:txBody>
      </p:sp>
      <p:sp>
        <p:nvSpPr>
          <p:cNvPr id="9" name="TextBox 8">
            <a:extLst>
              <a:ext uri="{FF2B5EF4-FFF2-40B4-BE49-F238E27FC236}">
                <a16:creationId xmlns:a16="http://schemas.microsoft.com/office/drawing/2014/main" id="{96A88F40-49D8-9429-90B8-AFD066C8FCAD}"/>
              </a:ext>
            </a:extLst>
          </p:cNvPr>
          <p:cNvSpPr txBox="1"/>
          <p:nvPr/>
        </p:nvSpPr>
        <p:spPr>
          <a:xfrm>
            <a:off x="1322677" y="5555368"/>
            <a:ext cx="1396536" cy="369332"/>
          </a:xfrm>
          <a:prstGeom prst="rect">
            <a:avLst/>
          </a:prstGeom>
          <a:noFill/>
          <a:ln w="28575">
            <a:solidFill>
              <a:schemeClr val="tx2">
                <a:lumMod val="25000"/>
                <a:lumOff val="75000"/>
              </a:schemeClr>
            </a:solidFill>
            <a:prstDash val="dash"/>
          </a:ln>
        </p:spPr>
        <p:txBody>
          <a:bodyPr wrap="none" rtlCol="0">
            <a:spAutoFit/>
          </a:bodyPr>
          <a:lstStyle/>
          <a:p>
            <a:r>
              <a:rPr lang="en-US" dirty="0">
                <a:latin typeface="Times New Roman" panose="02020603050405020304" pitchFamily="18" charset="0"/>
                <a:cs typeface="Times New Roman" panose="02020603050405020304" pitchFamily="18" charset="0"/>
              </a:rPr>
              <a:t>Bus skipping</a:t>
            </a:r>
          </a:p>
        </p:txBody>
      </p:sp>
    </p:spTree>
    <p:extLst>
      <p:ext uri="{BB962C8B-B14F-4D97-AF65-F5344CB8AC3E}">
        <p14:creationId xmlns:p14="http://schemas.microsoft.com/office/powerpoint/2010/main" val="2612745841"/>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1"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par>
                                <p:cTn id="23" presetID="12" presetClass="entr" presetSubtype="4" fill="hold" grpId="1"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animBg="1"/>
      <p:bldP spid="14" grpId="0" animBg="1"/>
      <p:bldP spid="5" grpId="1"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dirty="0">
                <a:latin typeface="Times New Roman" panose="02020603050405020304" pitchFamily="18" charset="0"/>
                <a:cs typeface="Times New Roman" panose="02020603050405020304" pitchFamily="18" charset="0"/>
              </a:rPr>
              <a:t>Methodology</a:t>
            </a:r>
          </a:p>
        </p:txBody>
      </p:sp>
      <p:pic>
        <p:nvPicPr>
          <p:cNvPr id="6" name="Picture 5" descr="A black background with circles and lines&#10;&#10;Description automatically generated">
            <a:extLst>
              <a:ext uri="{FF2B5EF4-FFF2-40B4-BE49-F238E27FC236}">
                <a16:creationId xmlns:a16="http://schemas.microsoft.com/office/drawing/2014/main" id="{464B82DF-5565-82F9-5457-377EDAD27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23" y="2078043"/>
            <a:ext cx="8917354" cy="173152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8022CA4-8008-7134-44DE-92CED9F36E04}"/>
                  </a:ext>
                </a:extLst>
              </p:cNvPr>
              <p:cNvSpPr txBox="1"/>
              <p:nvPr/>
            </p:nvSpPr>
            <p:spPr>
              <a:xfrm>
                <a:off x="3147660" y="4403976"/>
                <a:ext cx="5896679"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𝑠</m:t>
                              </m:r>
                            </m:sub>
                            <m:sup>
                              <m:r>
                                <a:rPr lang="en-US" i="1">
                                  <a:latin typeface="Cambria Math" panose="02040503050406030204" pitchFamily="18" charset="0"/>
                                  <a:ea typeface="Cambria Math" panose="02040503050406030204" pitchFamily="18" charset="0"/>
                                </a:rPr>
                                <m:t>𝑘</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𝑒</m:t>
                              </m:r>
                            </m:sub>
                            <m:sup>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−1</m:t>
                              </m:r>
                            </m:sup>
                          </m:sSubSup>
                        </m:e>
                      </m:d>
                      <m:f>
                        <m:fPr>
                          <m:ctrlPr>
                            <a:rPr lang="en-US" b="0" i="1" smtClean="0">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𝑠</m:t>
                                  </m:r>
                                </m:sub>
                                <m:sup>
                                  <m:r>
                                    <a:rPr lang="en-US" i="1">
                                      <a:latin typeface="Cambria Math" panose="02040503050406030204" pitchFamily="18" charset="0"/>
                                      <a:ea typeface="Cambria Math" panose="02040503050406030204" pitchFamily="18" charset="0"/>
                                    </a:rPr>
                                    <m:t>𝑘</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𝑜</m:t>
                                  </m:r>
                                </m:sub>
                                <m:sup>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−1</m:t>
                                  </m:r>
                                </m:sup>
                              </m:sSubSup>
                            </m:e>
                          </m:d>
                        </m:num>
                        <m:den>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𝑠</m:t>
                                  </m:r>
                                </m:sub>
                                <m:sup>
                                  <m:r>
                                    <a:rPr lang="en-US" b="0" i="1" smtClean="0">
                                      <a:latin typeface="Cambria Math" panose="02040503050406030204" pitchFamily="18" charset="0"/>
                                      <a:ea typeface="Cambria Math" panose="02040503050406030204" pitchFamily="18" charset="0"/>
                                    </a:rPr>
                                    <m:t>𝑘</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𝑒</m:t>
                                  </m:r>
                                </m:sub>
                                <m:sup>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p>
                              </m:sSubSup>
                            </m:e>
                          </m:d>
                        </m:den>
                      </m:f>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𝑠</m:t>
                              </m:r>
                            </m:sub>
                            <m:sup>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𝑒</m:t>
                              </m:r>
                            </m:sub>
                            <m:sup>
                              <m:r>
                                <a:rPr lang="en-US" i="1">
                                  <a:latin typeface="Cambria Math" panose="02040503050406030204" pitchFamily="18" charset="0"/>
                                  <a:ea typeface="Cambria Math" panose="02040503050406030204" pitchFamily="18" charset="0"/>
                                </a:rPr>
                                <m:t>𝑘</m:t>
                              </m:r>
                            </m:sup>
                          </m:sSubSup>
                        </m:e>
                      </m:d>
                      <m:f>
                        <m:fPr>
                          <m:ctrlPr>
                            <a:rPr lang="en-US" i="1">
                              <a:latin typeface="Cambria Math" panose="02040503050406030204" pitchFamily="18" charset="0"/>
                              <a:ea typeface="Cambria Math" panose="02040503050406030204" pitchFamily="18" charset="0"/>
                            </a:rPr>
                          </m:ctrlPr>
                        </m:fPr>
                        <m:num>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𝑜</m:t>
                                  </m:r>
                                </m:sub>
                                <m:sup>
                                  <m:r>
                                    <a:rPr lang="en-US" i="1">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𝑒</m:t>
                                  </m:r>
                                </m:sub>
                                <m:sup>
                                  <m:r>
                                    <a:rPr lang="en-US" i="1">
                                      <a:latin typeface="Cambria Math" panose="02040503050406030204" pitchFamily="18" charset="0"/>
                                      <a:ea typeface="Cambria Math" panose="02040503050406030204" pitchFamily="18" charset="0"/>
                                    </a:rPr>
                                    <m:t>𝑘</m:t>
                                  </m:r>
                                </m:sup>
                              </m:sSubSup>
                            </m:e>
                          </m:d>
                        </m:num>
                        <m:den>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𝑠</m:t>
                                  </m:r>
                                </m:sub>
                                <m:sup>
                                  <m:r>
                                    <a:rPr lang="en-US" i="1">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𝑒</m:t>
                                  </m:r>
                                </m:sub>
                                <m:sup>
                                  <m:r>
                                    <a:rPr lang="en-US" i="1">
                                      <a:latin typeface="Cambria Math" panose="02040503050406030204" pitchFamily="18" charset="0"/>
                                      <a:ea typeface="Cambria Math" panose="02040503050406030204" pitchFamily="18" charset="0"/>
                                    </a:rPr>
                                    <m:t>𝑘</m:t>
                                  </m:r>
                                </m:sup>
                              </m:sSubSup>
                            </m:e>
                          </m:d>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18022CA4-8008-7134-44DE-92CED9F36E04}"/>
                  </a:ext>
                </a:extLst>
              </p:cNvPr>
              <p:cNvSpPr txBox="1">
                <a:spLocks noRot="1" noChangeAspect="1" noMove="1" noResize="1" noEditPoints="1" noAdjustHandles="1" noChangeArrowheads="1" noChangeShapeType="1" noTextEdit="1"/>
              </p:cNvSpPr>
              <p:nvPr/>
            </p:nvSpPr>
            <p:spPr>
              <a:xfrm>
                <a:off x="3147660" y="4403976"/>
                <a:ext cx="5896679" cy="665118"/>
              </a:xfrm>
              <a:prstGeom prst="rect">
                <a:avLst/>
              </a:prstGeom>
              <a:blipFill>
                <a:blip r:embed="rId4"/>
                <a:stretch>
                  <a:fillRect l="-215"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A0B2F0-7E85-290C-97B7-F34375B71794}"/>
                  </a:ext>
                </a:extLst>
              </p:cNvPr>
              <p:cNvSpPr txBox="1"/>
              <p:nvPr/>
            </p:nvSpPr>
            <p:spPr>
              <a:xfrm>
                <a:off x="4804748" y="5518912"/>
                <a:ext cx="2441951" cy="289182"/>
              </a:xfrm>
              <a:prstGeom prst="rect">
                <a:avLst/>
              </a:prstGeom>
              <a:noFill/>
            </p:spPr>
            <p:txBody>
              <a:bodyPr wrap="none" lIns="0" tIns="0" rIns="0" bIns="0" rtlCol="0">
                <a:spAutoFit/>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oMath>
                </a14:m>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Δ</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b>
                    </m:sSub>
                  </m:oMath>
                </a14:m>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Δ</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75A0B2F0-7E85-290C-97B7-F34375B71794}"/>
                  </a:ext>
                </a:extLst>
              </p:cNvPr>
              <p:cNvSpPr txBox="1">
                <a:spLocks noRot="1" noChangeAspect="1" noMove="1" noResize="1" noEditPoints="1" noAdjustHandles="1" noChangeArrowheads="1" noChangeShapeType="1" noTextEdit="1"/>
              </p:cNvSpPr>
              <p:nvPr/>
            </p:nvSpPr>
            <p:spPr>
              <a:xfrm>
                <a:off x="4804748" y="5518912"/>
                <a:ext cx="2441951" cy="289182"/>
              </a:xfrm>
              <a:prstGeom prst="rect">
                <a:avLst/>
              </a:prstGeom>
              <a:blipFill>
                <a:blip r:embed="rId5"/>
                <a:stretch>
                  <a:fillRect l="-3109" t="-25000" r="-518" b="-375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C8B999-31DE-C69A-34AF-8D489EBEEBE9}"/>
              </a:ext>
            </a:extLst>
          </p:cNvPr>
          <p:cNvSpPr txBox="1"/>
          <p:nvPr/>
        </p:nvSpPr>
        <p:spPr>
          <a:xfrm>
            <a:off x="320863" y="1619193"/>
            <a:ext cx="4053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b="1" dirty="0">
                <a:latin typeface="Times New Roman" panose="02020603050405020304" pitchFamily="18" charset="0"/>
                <a:cs typeface="Times New Roman" panose="02020603050405020304" pitchFamily="18" charset="0"/>
              </a:rPr>
              <a:t>Travel Time Estimation</a:t>
            </a:r>
          </a:p>
        </p:txBody>
      </p:sp>
    </p:spTree>
    <p:extLst>
      <p:ext uri="{BB962C8B-B14F-4D97-AF65-F5344CB8AC3E}">
        <p14:creationId xmlns:p14="http://schemas.microsoft.com/office/powerpoint/2010/main" val="1923964825"/>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Case Study</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F26BFB7-C920-4C7F-B69C-A70784915BE0}"/>
              </a:ext>
            </a:extLst>
          </p:cNvPr>
          <p:cNvSpPr txBox="1"/>
          <p:nvPr/>
        </p:nvSpPr>
        <p:spPr>
          <a:xfrm>
            <a:off x="334056" y="1729411"/>
            <a:ext cx="5783428" cy="3570914"/>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Research Area</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GTFS Realtime data:</a:t>
            </a:r>
          </a:p>
          <a:p>
            <a:endParaRPr lang="en-US" sz="2000" dirty="0">
              <a:latin typeface="Times New Roman" panose="02020603050405020304" pitchFamily="18" charset="0"/>
              <a:cs typeface="Times New Roman" panose="02020603050405020304" pitchFamily="18" charset="0"/>
            </a:endParaRPr>
          </a:p>
          <a:p>
            <a:pPr marL="171450" indent="-171450">
              <a:lnSpc>
                <a:spcPct val="13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Research area</a:t>
            </a:r>
            <a:r>
              <a:rPr lang="en-US" dirty="0">
                <a:latin typeface="Times New Roman" panose="02020603050405020304" pitchFamily="18" charset="0"/>
                <a:cs typeface="Times New Roman" panose="02020603050405020304" pitchFamily="18" charset="0"/>
              </a:rPr>
              <a:t>: Gainesville, FL</a:t>
            </a:r>
          </a:p>
          <a:p>
            <a:pPr marL="171450" indent="-171450">
              <a:lnSpc>
                <a:spcPct val="13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Time span</a:t>
            </a:r>
            <a:r>
              <a:rPr lang="en-US" dirty="0">
                <a:latin typeface="Times New Roman" panose="02020603050405020304" pitchFamily="18" charset="0"/>
                <a:cs typeface="Times New Roman" panose="02020603050405020304" pitchFamily="18" charset="0"/>
              </a:rPr>
              <a:t>: 2 weeks in Oct. 2023</a:t>
            </a:r>
          </a:p>
          <a:p>
            <a:pPr lvl="2">
              <a:lnSpc>
                <a:spcPct val="130000"/>
              </a:lnSpc>
            </a:pPr>
            <a:r>
              <a:rPr lang="en-US" dirty="0">
                <a:latin typeface="Times New Roman" panose="02020603050405020304" pitchFamily="18" charset="0"/>
                <a:cs typeface="Times New Roman" panose="02020603050405020304" pitchFamily="18" charset="0"/>
              </a:rPr>
              <a:t>       6 am. </a:t>
            </a:r>
            <a:r>
              <a:rPr lang="en-US" dirty="0">
                <a:latin typeface="Times New Roman" panose="02020603050405020304" pitchFamily="18" charset="0"/>
                <a:cs typeface="Times New Roman" panose="02020603050405020304" pitchFamily="18" charset="0"/>
                <a:sym typeface="Wingdings" pitchFamily="2" charset="2"/>
              </a:rPr>
              <a:t> 11 pm.</a:t>
            </a:r>
          </a:p>
          <a:p>
            <a:pPr lvl="2">
              <a:lnSpc>
                <a:spcPct val="130000"/>
              </a:lnSpc>
            </a:pPr>
            <a:r>
              <a:rPr lang="en-US" dirty="0">
                <a:latin typeface="Times New Roman" panose="02020603050405020304" pitchFamily="18" charset="0"/>
                <a:cs typeface="Times New Roman" panose="02020603050405020304" pitchFamily="18" charset="0"/>
                <a:sym typeface="Wingdings" pitchFamily="2" charset="2"/>
              </a:rPr>
              <a:t>       Interval=15s</a:t>
            </a:r>
            <a:endParaRPr lang="en-US" dirty="0">
              <a:latin typeface="Times New Roman" panose="02020603050405020304" pitchFamily="18" charset="0"/>
              <a:cs typeface="Times New Roman" panose="02020603050405020304" pitchFamily="18" charset="0"/>
            </a:endParaRPr>
          </a:p>
          <a:p>
            <a:pPr marL="171450" indent="-171450">
              <a:lnSpc>
                <a:spcPct val="13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Records</a:t>
            </a:r>
            <a:r>
              <a:rPr lang="en-US" dirty="0">
                <a:latin typeface="Times New Roman" panose="02020603050405020304" pitchFamily="18" charset="0"/>
                <a:cs typeface="Times New Roman" panose="02020603050405020304" pitchFamily="18" charset="0"/>
              </a:rPr>
              <a:t>: 1.1 M </a:t>
            </a:r>
            <a:r>
              <a:rPr lang="en-US" dirty="0">
                <a:latin typeface="Times New Roman" panose="02020603050405020304" pitchFamily="18" charset="0"/>
                <a:cs typeface="Times New Roman" panose="02020603050405020304" pitchFamily="18" charset="0"/>
                <a:sym typeface="Wingdings" pitchFamily="2" charset="2"/>
              </a:rPr>
              <a:t> Originally</a:t>
            </a:r>
            <a:endParaRPr lang="en-US" dirty="0">
              <a:latin typeface="Times New Roman" panose="02020603050405020304" pitchFamily="18" charset="0"/>
              <a:cs typeface="Times New Roman" panose="02020603050405020304" pitchFamily="18" charset="0"/>
            </a:endParaRPr>
          </a:p>
          <a:p>
            <a:pPr lvl="2">
              <a:lnSpc>
                <a:spcPct val="130000"/>
              </a:lnSpc>
            </a:pPr>
            <a:r>
              <a:rPr lang="en-US" dirty="0">
                <a:latin typeface="Times New Roman" panose="02020603050405020304" pitchFamily="18" charset="0"/>
                <a:cs typeface="Times New Roman" panose="02020603050405020304" pitchFamily="18" charset="0"/>
              </a:rPr>
              <a:t>   1.06 M </a:t>
            </a:r>
            <a:r>
              <a:rPr lang="en-US" dirty="0">
                <a:latin typeface="Times New Roman" panose="02020603050405020304" pitchFamily="18" charset="0"/>
                <a:cs typeface="Times New Roman" panose="02020603050405020304" pitchFamily="18" charset="0"/>
                <a:sym typeface="Wingdings" pitchFamily="2" charset="2"/>
              </a:rPr>
              <a:t> After Pre-processing</a:t>
            </a:r>
            <a:endParaRPr lang="en-US" dirty="0">
              <a:latin typeface="Times New Roman" panose="02020603050405020304" pitchFamily="18" charset="0"/>
              <a:cs typeface="Times New Roman" panose="02020603050405020304" pitchFamily="18" charset="0"/>
            </a:endParaRPr>
          </a:p>
        </p:txBody>
      </p:sp>
      <p:pic>
        <p:nvPicPr>
          <p:cNvPr id="4" name="Picture 3" descr="A map of a city&#10;&#10;Description automatically generated">
            <a:extLst>
              <a:ext uri="{FF2B5EF4-FFF2-40B4-BE49-F238E27FC236}">
                <a16:creationId xmlns:a16="http://schemas.microsoft.com/office/drawing/2014/main" id="{BA7555A0-394C-B57C-4E87-0E8BD28AF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80" y="1060630"/>
            <a:ext cx="7132320" cy="4324250"/>
          </a:xfrm>
          <a:prstGeom prst="rect">
            <a:avLst/>
          </a:prstGeom>
        </p:spPr>
      </p:pic>
      <p:sp>
        <p:nvSpPr>
          <p:cNvPr id="5" name="TextBox 4">
            <a:extLst>
              <a:ext uri="{FF2B5EF4-FFF2-40B4-BE49-F238E27FC236}">
                <a16:creationId xmlns:a16="http://schemas.microsoft.com/office/drawing/2014/main" id="{4F5B649F-8420-5702-3347-605B9201281F}"/>
              </a:ext>
            </a:extLst>
          </p:cNvPr>
          <p:cNvSpPr txBox="1"/>
          <p:nvPr/>
        </p:nvSpPr>
        <p:spPr>
          <a:xfrm>
            <a:off x="7831748" y="5457922"/>
            <a:ext cx="609746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Gainesville, FL</a:t>
            </a:r>
            <a:endParaRPr lang="en-US" dirty="0"/>
          </a:p>
        </p:txBody>
      </p:sp>
    </p:spTree>
    <p:extLst>
      <p:ext uri="{BB962C8B-B14F-4D97-AF65-F5344CB8AC3E}">
        <p14:creationId xmlns:p14="http://schemas.microsoft.com/office/powerpoint/2010/main" val="2444515270"/>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Case Study</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F26BFB7-C920-4C7F-B69C-A70784915BE0}"/>
              </a:ext>
            </a:extLst>
          </p:cNvPr>
          <p:cNvSpPr txBox="1"/>
          <p:nvPr/>
        </p:nvSpPr>
        <p:spPr>
          <a:xfrm>
            <a:off x="334056" y="1689877"/>
            <a:ext cx="4985196" cy="2468433"/>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Validation</a:t>
            </a:r>
          </a:p>
          <a:p>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Data collection:</a:t>
            </a:r>
          </a:p>
          <a:p>
            <a:pPr marL="342900" indent="-342900">
              <a:lnSpc>
                <a:spcPct val="150000"/>
              </a:lnSpc>
              <a:buFont typeface="Wingdings" pitchFamily="2" charset="2"/>
              <a:buChar char="ü"/>
            </a:pPr>
            <a:r>
              <a:rPr lang="en-US" sz="2000" dirty="0">
                <a:latin typeface="Times New Roman" panose="02020603050405020304" pitchFamily="18" charset="0"/>
                <a:cs typeface="Times New Roman" panose="02020603050405020304" pitchFamily="18" charset="0"/>
              </a:rPr>
              <a:t>GTFS Realtime data</a:t>
            </a:r>
          </a:p>
          <a:p>
            <a:pPr marL="342900" indent="-342900">
              <a:buFont typeface="Wingdings" pitchFamily="2" charset="2"/>
              <a:buChar char="ü"/>
            </a:pPr>
            <a:r>
              <a:rPr lang="en-US" sz="2000" dirty="0">
                <a:latin typeface="Times New Roman" panose="02020603050405020304" pitchFamily="18" charset="0"/>
                <a:cs typeface="Times New Roman" panose="02020603050405020304" pitchFamily="18" charset="0"/>
              </a:rPr>
              <a:t>Bluetooth data</a:t>
            </a:r>
          </a:p>
          <a:p>
            <a:pPr marL="342900" indent="-342900">
              <a:lnSpc>
                <a:spcPct val="150000"/>
              </a:lnSpc>
              <a:buFont typeface="Wingdings" pitchFamily="2" charset="2"/>
              <a:buChar char="ü"/>
            </a:pPr>
            <a:r>
              <a:rPr lang="en-US" sz="2000" dirty="0">
                <a:latin typeface="Times New Roman" panose="02020603050405020304" pitchFamily="18" charset="0"/>
                <a:cs typeface="Times New Roman" panose="02020603050405020304" pitchFamily="18" charset="0"/>
              </a:rPr>
              <a:t>Google Traffic data</a:t>
            </a:r>
          </a:p>
        </p:txBody>
      </p:sp>
      <p:pic>
        <p:nvPicPr>
          <p:cNvPr id="5" name="Picture 4" descr="A map of a city&#10;&#10;Description automatically generated">
            <a:extLst>
              <a:ext uri="{FF2B5EF4-FFF2-40B4-BE49-F238E27FC236}">
                <a16:creationId xmlns:a16="http://schemas.microsoft.com/office/drawing/2014/main" id="{127CD081-EF62-870C-E135-F5D9FCEF1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640" y="2340812"/>
            <a:ext cx="7040880" cy="4263941"/>
          </a:xfrm>
          <a:prstGeom prst="rect">
            <a:avLst/>
          </a:prstGeom>
        </p:spPr>
      </p:pic>
      <p:pic>
        <p:nvPicPr>
          <p:cNvPr id="7" name="Picture 6">
            <a:extLst>
              <a:ext uri="{FF2B5EF4-FFF2-40B4-BE49-F238E27FC236}">
                <a16:creationId xmlns:a16="http://schemas.microsoft.com/office/drawing/2014/main" id="{18E140D4-6267-586F-D620-657C17F3FF10}"/>
              </a:ext>
            </a:extLst>
          </p:cNvPr>
          <p:cNvPicPr>
            <a:picLocks noChangeAspect="1"/>
          </p:cNvPicPr>
          <p:nvPr/>
        </p:nvPicPr>
        <p:blipFill>
          <a:blip r:embed="rId4"/>
          <a:stretch>
            <a:fillRect/>
          </a:stretch>
        </p:blipFill>
        <p:spPr>
          <a:xfrm>
            <a:off x="4683760" y="446289"/>
            <a:ext cx="7406640" cy="1894523"/>
          </a:xfrm>
          <a:prstGeom prst="rect">
            <a:avLst/>
          </a:prstGeom>
        </p:spPr>
      </p:pic>
      <p:sp>
        <p:nvSpPr>
          <p:cNvPr id="2" name="TextBox 1">
            <a:extLst>
              <a:ext uri="{FF2B5EF4-FFF2-40B4-BE49-F238E27FC236}">
                <a16:creationId xmlns:a16="http://schemas.microsoft.com/office/drawing/2014/main" id="{09A35368-7659-4AAE-ED02-87EDB0DE8C78}"/>
              </a:ext>
            </a:extLst>
          </p:cNvPr>
          <p:cNvSpPr txBox="1"/>
          <p:nvPr/>
        </p:nvSpPr>
        <p:spPr>
          <a:xfrm>
            <a:off x="3433723" y="2957489"/>
            <a:ext cx="55496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Bus</a:t>
            </a:r>
          </a:p>
        </p:txBody>
      </p:sp>
      <p:sp>
        <p:nvSpPr>
          <p:cNvPr id="4" name="TextBox 3">
            <a:extLst>
              <a:ext uri="{FF2B5EF4-FFF2-40B4-BE49-F238E27FC236}">
                <a16:creationId xmlns:a16="http://schemas.microsoft.com/office/drawing/2014/main" id="{156EED92-4141-3C76-AE23-547B96F743D1}"/>
              </a:ext>
            </a:extLst>
          </p:cNvPr>
          <p:cNvSpPr txBox="1"/>
          <p:nvPr/>
        </p:nvSpPr>
        <p:spPr>
          <a:xfrm>
            <a:off x="3433723" y="3591572"/>
            <a:ext cx="51809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Car</a:t>
            </a:r>
          </a:p>
        </p:txBody>
      </p:sp>
      <p:sp>
        <p:nvSpPr>
          <p:cNvPr id="8" name="Right Brace 7">
            <a:extLst>
              <a:ext uri="{FF2B5EF4-FFF2-40B4-BE49-F238E27FC236}">
                <a16:creationId xmlns:a16="http://schemas.microsoft.com/office/drawing/2014/main" id="{3FC2A38C-46D2-23E0-21D1-D7F6CCCE0D6A}"/>
              </a:ext>
            </a:extLst>
          </p:cNvPr>
          <p:cNvSpPr/>
          <p:nvPr/>
        </p:nvSpPr>
        <p:spPr>
          <a:xfrm>
            <a:off x="3103685" y="3525770"/>
            <a:ext cx="175846" cy="500936"/>
          </a:xfrm>
          <a:prstGeom prst="righ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C64A7A1-16E8-3791-C212-A4EA8E9D7A12}"/>
              </a:ext>
            </a:extLst>
          </p:cNvPr>
          <p:cNvCxnSpPr>
            <a:endCxn id="2" idx="1"/>
          </p:cNvCxnSpPr>
          <p:nvPr/>
        </p:nvCxnSpPr>
        <p:spPr>
          <a:xfrm>
            <a:off x="2989385" y="3142155"/>
            <a:ext cx="444338" cy="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6008432"/>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Case Study</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F26BFB7-C920-4C7F-B69C-A70784915BE0}"/>
              </a:ext>
            </a:extLst>
          </p:cNvPr>
          <p:cNvSpPr txBox="1"/>
          <p:nvPr/>
        </p:nvSpPr>
        <p:spPr>
          <a:xfrm>
            <a:off x="195983" y="1583661"/>
            <a:ext cx="3698449" cy="1138773"/>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Validation</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Similar Speed variation pattern</a:t>
            </a:r>
          </a:p>
        </p:txBody>
      </p:sp>
      <p:pic>
        <p:nvPicPr>
          <p:cNvPr id="9" name="Picture 8" descr="A graph with blue lines and numbers&#10;&#10;Description automatically generated">
            <a:extLst>
              <a:ext uri="{FF2B5EF4-FFF2-40B4-BE49-F238E27FC236}">
                <a16:creationId xmlns:a16="http://schemas.microsoft.com/office/drawing/2014/main" id="{9CC33009-CE1B-A3BA-33D6-446EF2EC7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424" y="1516477"/>
            <a:ext cx="4114800" cy="2208611"/>
          </a:xfrm>
          <a:prstGeom prst="rect">
            <a:avLst/>
          </a:prstGeom>
        </p:spPr>
      </p:pic>
      <p:pic>
        <p:nvPicPr>
          <p:cNvPr id="11" name="Picture 10" descr="A graph with blue and black lines&#10;&#10;Description automatically generated">
            <a:extLst>
              <a:ext uri="{FF2B5EF4-FFF2-40B4-BE49-F238E27FC236}">
                <a16:creationId xmlns:a16="http://schemas.microsoft.com/office/drawing/2014/main" id="{306CF8F5-C236-CA02-2B7B-649FE35BC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9008" y="1470595"/>
            <a:ext cx="4114800" cy="2233484"/>
          </a:xfrm>
          <a:prstGeom prst="rect">
            <a:avLst/>
          </a:prstGeom>
        </p:spPr>
      </p:pic>
      <p:pic>
        <p:nvPicPr>
          <p:cNvPr id="13" name="Picture 12" descr="A graph with blue lines and numbers&#10;&#10;Description automatically generated">
            <a:extLst>
              <a:ext uri="{FF2B5EF4-FFF2-40B4-BE49-F238E27FC236}">
                <a16:creationId xmlns:a16="http://schemas.microsoft.com/office/drawing/2014/main" id="{6015FAEE-3FEA-E44F-BCC6-2388550CE0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19" y="4085527"/>
            <a:ext cx="3840480" cy="2061370"/>
          </a:xfrm>
          <a:prstGeom prst="rect">
            <a:avLst/>
          </a:prstGeom>
        </p:spPr>
      </p:pic>
      <p:pic>
        <p:nvPicPr>
          <p:cNvPr id="17" name="Picture 16" descr="A graph with blue lines and numbers&#10;&#10;Description automatically generated">
            <a:extLst>
              <a:ext uri="{FF2B5EF4-FFF2-40B4-BE49-F238E27FC236}">
                <a16:creationId xmlns:a16="http://schemas.microsoft.com/office/drawing/2014/main" id="{0E891E7A-8D81-7C61-DBE5-C23FB2E09A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5399" y="4120163"/>
            <a:ext cx="3840480" cy="2084585"/>
          </a:xfrm>
          <a:prstGeom prst="rect">
            <a:avLst/>
          </a:prstGeom>
        </p:spPr>
      </p:pic>
      <p:pic>
        <p:nvPicPr>
          <p:cNvPr id="19" name="Picture 18" descr="A graph with blue lines and dots&#10;&#10;Description automatically generated">
            <a:extLst>
              <a:ext uri="{FF2B5EF4-FFF2-40B4-BE49-F238E27FC236}">
                <a16:creationId xmlns:a16="http://schemas.microsoft.com/office/drawing/2014/main" id="{02C61FB3-705C-A4B9-D434-21D87839EE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5879" y="4085527"/>
            <a:ext cx="3840480" cy="2084585"/>
          </a:xfrm>
          <a:prstGeom prst="rect">
            <a:avLst/>
          </a:prstGeom>
        </p:spPr>
      </p:pic>
      <p:sp>
        <p:nvSpPr>
          <p:cNvPr id="20" name="TextBox 19">
            <a:extLst>
              <a:ext uri="{FF2B5EF4-FFF2-40B4-BE49-F238E27FC236}">
                <a16:creationId xmlns:a16="http://schemas.microsoft.com/office/drawing/2014/main" id="{E3EA086A-0199-C647-4983-831EB344F855}"/>
              </a:ext>
            </a:extLst>
          </p:cNvPr>
          <p:cNvSpPr txBox="1"/>
          <p:nvPr/>
        </p:nvSpPr>
        <p:spPr>
          <a:xfrm>
            <a:off x="5211596" y="3704079"/>
            <a:ext cx="116570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Segment 1</a:t>
            </a:r>
          </a:p>
        </p:txBody>
      </p:sp>
      <p:sp>
        <p:nvSpPr>
          <p:cNvPr id="21" name="TextBox 20">
            <a:extLst>
              <a:ext uri="{FF2B5EF4-FFF2-40B4-BE49-F238E27FC236}">
                <a16:creationId xmlns:a16="http://schemas.microsoft.com/office/drawing/2014/main" id="{C26C52DD-31BA-03B4-FEB3-F098ACEBA459}"/>
              </a:ext>
            </a:extLst>
          </p:cNvPr>
          <p:cNvSpPr txBox="1"/>
          <p:nvPr/>
        </p:nvSpPr>
        <p:spPr>
          <a:xfrm>
            <a:off x="9463267" y="3704079"/>
            <a:ext cx="116570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Segment 2</a:t>
            </a:r>
          </a:p>
        </p:txBody>
      </p:sp>
      <p:sp>
        <p:nvSpPr>
          <p:cNvPr id="22" name="TextBox 21">
            <a:extLst>
              <a:ext uri="{FF2B5EF4-FFF2-40B4-BE49-F238E27FC236}">
                <a16:creationId xmlns:a16="http://schemas.microsoft.com/office/drawing/2014/main" id="{B65761D0-7833-036E-4D5B-54B7AAFBE4C7}"/>
              </a:ext>
            </a:extLst>
          </p:cNvPr>
          <p:cNvSpPr txBox="1"/>
          <p:nvPr/>
        </p:nvSpPr>
        <p:spPr>
          <a:xfrm>
            <a:off x="1864433" y="6146897"/>
            <a:ext cx="116570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Segment 3</a:t>
            </a:r>
          </a:p>
        </p:txBody>
      </p:sp>
      <p:sp>
        <p:nvSpPr>
          <p:cNvPr id="23" name="TextBox 22">
            <a:extLst>
              <a:ext uri="{FF2B5EF4-FFF2-40B4-BE49-F238E27FC236}">
                <a16:creationId xmlns:a16="http://schemas.microsoft.com/office/drawing/2014/main" id="{1C2CE407-BC57-B5EC-9EA9-0D5EE184CE87}"/>
              </a:ext>
            </a:extLst>
          </p:cNvPr>
          <p:cNvSpPr txBox="1"/>
          <p:nvPr/>
        </p:nvSpPr>
        <p:spPr>
          <a:xfrm>
            <a:off x="5677654" y="6146897"/>
            <a:ext cx="116570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Segment 4</a:t>
            </a:r>
          </a:p>
        </p:txBody>
      </p:sp>
      <p:sp>
        <p:nvSpPr>
          <p:cNvPr id="24" name="TextBox 23">
            <a:extLst>
              <a:ext uri="{FF2B5EF4-FFF2-40B4-BE49-F238E27FC236}">
                <a16:creationId xmlns:a16="http://schemas.microsoft.com/office/drawing/2014/main" id="{106E0B1C-5201-D367-A92A-FFCEF7E69281}"/>
              </a:ext>
            </a:extLst>
          </p:cNvPr>
          <p:cNvSpPr txBox="1"/>
          <p:nvPr/>
        </p:nvSpPr>
        <p:spPr>
          <a:xfrm>
            <a:off x="9547201" y="6137104"/>
            <a:ext cx="116570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Segment 5</a:t>
            </a:r>
          </a:p>
        </p:txBody>
      </p:sp>
    </p:spTree>
    <p:extLst>
      <p:ext uri="{BB962C8B-B14F-4D97-AF65-F5344CB8AC3E}">
        <p14:creationId xmlns:p14="http://schemas.microsoft.com/office/powerpoint/2010/main" val="1754016730"/>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Case Study</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F26BFB7-C920-4C7F-B69C-A70784915BE0}"/>
              </a:ext>
            </a:extLst>
          </p:cNvPr>
          <p:cNvSpPr txBox="1"/>
          <p:nvPr/>
        </p:nvSpPr>
        <p:spPr>
          <a:xfrm>
            <a:off x="334056" y="1701035"/>
            <a:ext cx="5865576" cy="1138773"/>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Validation</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Hypothesis test </a:t>
            </a:r>
            <a:r>
              <a:rPr lang="en-US" sz="2000" dirty="0">
                <a:latin typeface="Times New Roman" panose="02020603050405020304" pitchFamily="18" charset="0"/>
                <a:cs typeface="Times New Roman" panose="02020603050405020304" pitchFamily="18" charset="0"/>
                <a:sym typeface="Wingdings" pitchFamily="2" charset="2"/>
              </a:rPr>
              <a:t> Kolmogorov–Smirnov (KS) test</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84721DD-49EB-D904-CA92-8CA15859F876}"/>
                  </a:ext>
                </a:extLst>
              </p:cNvPr>
              <p:cNvSpPr txBox="1"/>
              <p:nvPr/>
            </p:nvSpPr>
            <p:spPr>
              <a:xfrm>
                <a:off x="336043" y="3036585"/>
                <a:ext cx="6410631" cy="871970"/>
              </a:xfrm>
              <a:prstGeom prst="rect">
                <a:avLst/>
              </a:prstGeom>
              <a:noFill/>
            </p:spPr>
            <p:txBody>
              <a:bodyPr wrap="square">
                <a:spAutoFit/>
              </a:bodyPr>
              <a:lstStyle/>
              <a:p>
                <a:pPr algn="just">
                  <a:lnSpc>
                    <a:spcPct val="150000"/>
                  </a:lnSpc>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𝐻</m:t>
                        </m:r>
                      </m:e>
                      <m:sub>
                        <m:r>
                          <a:rPr lang="en-US" b="0" i="1" smtClean="0">
                            <a:latin typeface="Cambria Math" panose="02040503050406030204" pitchFamily="18" charset="0"/>
                            <a:cs typeface="Arial" panose="020B0604020202020204" pitchFamily="34" charset="0"/>
                          </a:rPr>
                          <m:t>0</m:t>
                        </m:r>
                      </m:sub>
                    </m:sSub>
                  </m:oMath>
                </a14:m>
                <a:r>
                  <a:rPr lang="en-US" dirty="0">
                    <a:latin typeface="Times New Roman" panose="02020603050405020304" pitchFamily="18" charset="0"/>
                    <a:cs typeface="Times New Roman" panose="02020603050405020304" pitchFamily="18" charset="0"/>
                  </a:rPr>
                  <a:t>: Three datasets follow the same distribution;</a:t>
                </a:r>
              </a:p>
              <a:p>
                <a:pPr algn="just">
                  <a:lnSpc>
                    <a:spcPct val="150000"/>
                  </a:lnSpc>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𝐻</m:t>
                        </m:r>
                      </m:e>
                      <m:sub>
                        <m:r>
                          <a:rPr lang="en-US" b="0" i="1" smtClean="0">
                            <a:latin typeface="Cambria Math" panose="02040503050406030204" pitchFamily="18" charset="0"/>
                            <a:cs typeface="Arial" panose="020B0604020202020204" pitchFamily="34" charset="0"/>
                          </a:rPr>
                          <m:t>𝐴</m:t>
                        </m:r>
                      </m:sub>
                    </m:sSub>
                  </m:oMath>
                </a14:m>
                <a:r>
                  <a:rPr lang="en-US" dirty="0">
                    <a:latin typeface="Times New Roman" panose="02020603050405020304" pitchFamily="18" charset="0"/>
                    <a:cs typeface="Times New Roman" panose="02020603050405020304" pitchFamily="18" charset="0"/>
                  </a:rPr>
                  <a:t>: Three datasets do not follow the same distribution.</a:t>
                </a:r>
              </a:p>
            </p:txBody>
          </p:sp>
        </mc:Choice>
        <mc:Fallback xmlns="">
          <p:sp>
            <p:nvSpPr>
              <p:cNvPr id="4" name="TextBox 3">
                <a:extLst>
                  <a:ext uri="{FF2B5EF4-FFF2-40B4-BE49-F238E27FC236}">
                    <a16:creationId xmlns:a16="http://schemas.microsoft.com/office/drawing/2014/main" id="{084721DD-49EB-D904-CA92-8CA15859F876}"/>
                  </a:ext>
                </a:extLst>
              </p:cNvPr>
              <p:cNvSpPr txBox="1">
                <a:spLocks noRot="1" noChangeAspect="1" noMove="1" noResize="1" noEditPoints="1" noAdjustHandles="1" noChangeArrowheads="1" noChangeShapeType="1" noTextEdit="1"/>
              </p:cNvSpPr>
              <p:nvPr/>
            </p:nvSpPr>
            <p:spPr>
              <a:xfrm>
                <a:off x="336043" y="3036585"/>
                <a:ext cx="6410631" cy="871970"/>
              </a:xfrm>
              <a:prstGeom prst="rect">
                <a:avLst/>
              </a:prstGeom>
              <a:blipFill>
                <a:blip r:embed="rId3"/>
                <a:stretch>
                  <a:fillRect b="-10145"/>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E050D496-1FA5-C068-00DE-9A8D50E90D44}"/>
              </a:ext>
            </a:extLst>
          </p:cNvPr>
          <p:cNvPicPr>
            <a:picLocks noChangeAspect="1"/>
          </p:cNvPicPr>
          <p:nvPr/>
        </p:nvPicPr>
        <p:blipFill>
          <a:blip r:embed="rId4"/>
          <a:stretch>
            <a:fillRect/>
          </a:stretch>
        </p:blipFill>
        <p:spPr>
          <a:xfrm>
            <a:off x="6371544" y="489438"/>
            <a:ext cx="5486400" cy="624171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AA881E-C0E2-D9AA-D124-92FD40387B22}"/>
                  </a:ext>
                </a:extLst>
              </p:cNvPr>
              <p:cNvSpPr txBox="1"/>
              <p:nvPr/>
            </p:nvSpPr>
            <p:spPr>
              <a:xfrm>
                <a:off x="334056" y="4359417"/>
                <a:ext cx="6410631" cy="873509"/>
              </a:xfrm>
              <a:prstGeom prst="rect">
                <a:avLst/>
              </a:prstGeom>
              <a:noFill/>
            </p:spPr>
            <p:txBody>
              <a:bodyPr wrap="square">
                <a:spAutoFit/>
              </a:bodyPr>
              <a:lstStyle/>
              <a:p>
                <a:pPr algn="just">
                  <a:lnSpc>
                    <a:spcPct val="150000"/>
                  </a:lnSpc>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latin typeface="Cambria Math" panose="02040503050406030204" pitchFamily="18" charset="0"/>
                          <a:ea typeface="Cambria Math" panose="02040503050406030204" pitchFamily="18" charset="0"/>
                          <a:cs typeface="Times New Roman" panose="02020603050405020304" pitchFamily="18" charset="0"/>
                        </a:rPr>
                        <m:t>=0.05</m:t>
                      </m:r>
                    </m:oMath>
                  </m:oMathPara>
                </a14:m>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solidFill>
                      <a:srgbClr val="FF0000"/>
                    </a:solidFill>
                    <a:latin typeface="Times New Roman" panose="02020603050405020304" pitchFamily="18" charset="0"/>
                    <a:cs typeface="Times New Roman" panose="02020603050405020304" pitchFamily="18" charset="0"/>
                  </a:rPr>
                  <a:t>Cannot</a:t>
                </a:r>
                <a:r>
                  <a:rPr lang="en-US" dirty="0">
                    <a:latin typeface="Times New Roman" panose="02020603050405020304" pitchFamily="18" charset="0"/>
                    <a:cs typeface="Times New Roman" panose="02020603050405020304" pitchFamily="18" charset="0"/>
                  </a:rPr>
                  <a:t> reject </a:t>
                </a:r>
                <a14:m>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𝐻</m:t>
                        </m:r>
                      </m:e>
                      <m:sub>
                        <m:r>
                          <a:rPr lang="en-US" i="1" dirty="0">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in most of time</a:t>
                </a:r>
              </a:p>
            </p:txBody>
          </p:sp>
        </mc:Choice>
        <mc:Fallback xmlns="">
          <p:sp>
            <p:nvSpPr>
              <p:cNvPr id="5" name="TextBox 4">
                <a:extLst>
                  <a:ext uri="{FF2B5EF4-FFF2-40B4-BE49-F238E27FC236}">
                    <a16:creationId xmlns:a16="http://schemas.microsoft.com/office/drawing/2014/main" id="{91AA881E-C0E2-D9AA-D124-92FD40387B22}"/>
                  </a:ext>
                </a:extLst>
              </p:cNvPr>
              <p:cNvSpPr txBox="1">
                <a:spLocks noRot="1" noChangeAspect="1" noMove="1" noResize="1" noEditPoints="1" noAdjustHandles="1" noChangeArrowheads="1" noChangeShapeType="1" noTextEdit="1"/>
              </p:cNvSpPr>
              <p:nvPr/>
            </p:nvSpPr>
            <p:spPr>
              <a:xfrm>
                <a:off x="334056" y="4359417"/>
                <a:ext cx="6410631" cy="873509"/>
              </a:xfrm>
              <a:prstGeom prst="rect">
                <a:avLst/>
              </a:prstGeom>
              <a:blipFill>
                <a:blip r:embed="rId5"/>
                <a:stretch>
                  <a:fillRect l="-792" b="-11594"/>
                </a:stretch>
              </a:blipFill>
            </p:spPr>
            <p:txBody>
              <a:bodyPr/>
              <a:lstStyle/>
              <a:p>
                <a:r>
                  <a:rPr lang="en-US">
                    <a:noFill/>
                  </a:rPr>
                  <a:t> </a:t>
                </a:r>
              </a:p>
            </p:txBody>
          </p:sp>
        </mc:Fallback>
      </mc:AlternateContent>
    </p:spTree>
    <p:extLst>
      <p:ext uri="{BB962C8B-B14F-4D97-AF65-F5344CB8AC3E}">
        <p14:creationId xmlns:p14="http://schemas.microsoft.com/office/powerpoint/2010/main" val="4290769573"/>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14" name="Title 2">
            <a:extLst>
              <a:ext uri="{FF2B5EF4-FFF2-40B4-BE49-F238E27FC236}">
                <a16:creationId xmlns:a16="http://schemas.microsoft.com/office/drawing/2014/main" id="{E7949945-2887-1A45-8EF1-0E28B0E80026}"/>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Research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Motivation</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887E985-D321-4F0D-AEB9-872245DA0833}"/>
              </a:ext>
            </a:extLst>
          </p:cNvPr>
          <p:cNvSpPr txBox="1"/>
          <p:nvPr/>
        </p:nvSpPr>
        <p:spPr>
          <a:xfrm>
            <a:off x="86471" y="1666155"/>
            <a:ext cx="6597908" cy="972382"/>
          </a:xfrm>
          <a:prstGeom prst="rect">
            <a:avLst/>
          </a:prstGeom>
          <a:noFill/>
        </p:spPr>
        <p:txBody>
          <a:bodyPr wrap="square" rtlCol="0">
            <a:spAutoFit/>
          </a:bodyPr>
          <a:lstStyle/>
          <a:p>
            <a:pPr marL="457200" indent="-457200" algn="just">
              <a:lnSpc>
                <a:spcPct val="125000"/>
              </a:lnSpc>
              <a:buFont typeface="Arial" panose="020B0604020202020204" pitchFamily="34" charset="0"/>
              <a:buChar char="•"/>
            </a:pPr>
            <a:r>
              <a:rPr lang="en-US" altLang="zh-CN" sz="2400" dirty="0">
                <a:solidFill>
                  <a:srgbClr val="FF0000"/>
                </a:solidFill>
                <a:latin typeface="Times New Roman" panose="02020603050405020304" pitchFamily="18" charset="0"/>
                <a:cs typeface="Times New Roman" panose="02020603050405020304" pitchFamily="18" charset="0"/>
              </a:rPr>
              <a:t>Real-time urban traffic monitoring </a:t>
            </a:r>
            <a:r>
              <a:rPr lang="en-US" altLang="zh-CN" sz="2400" dirty="0">
                <a:latin typeface="Times New Roman" panose="02020603050405020304" pitchFamily="18" charset="0"/>
                <a:cs typeface="Times New Roman" panose="02020603050405020304" pitchFamily="18" charset="0"/>
              </a:rPr>
              <a:t>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 critical component in ITS and smart city development.</a:t>
            </a:r>
          </a:p>
        </p:txBody>
      </p:sp>
      <p:pic>
        <p:nvPicPr>
          <p:cNvPr id="6146" name="Picture 2" descr="Heatmap London">
            <a:extLst>
              <a:ext uri="{FF2B5EF4-FFF2-40B4-BE49-F238E27FC236}">
                <a16:creationId xmlns:a16="http://schemas.microsoft.com/office/drawing/2014/main" id="{05B7C9B1-6F72-423F-8EE0-300BDB493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38" y="894945"/>
            <a:ext cx="4676643" cy="263260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DataFromSky Real-time traffic monitoring - DataFromSky">
            <a:extLst>
              <a:ext uri="{FF2B5EF4-FFF2-40B4-BE49-F238E27FC236}">
                <a16:creationId xmlns:a16="http://schemas.microsoft.com/office/drawing/2014/main" id="{00A9B1EE-E532-32E4-DA88-86A5F71CF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9438" y="3721544"/>
            <a:ext cx="4674141" cy="292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F15423-FE0D-0D58-0DC3-E91476845DDE}"/>
              </a:ext>
            </a:extLst>
          </p:cNvPr>
          <p:cNvSpPr txBox="1"/>
          <p:nvPr/>
        </p:nvSpPr>
        <p:spPr>
          <a:xfrm>
            <a:off x="7682709" y="6642556"/>
            <a:ext cx="3925111" cy="215444"/>
          </a:xfrm>
          <a:prstGeom prst="rect">
            <a:avLst/>
          </a:prstGeom>
          <a:noFill/>
        </p:spPr>
        <p:txBody>
          <a:bodyPr wrap="square">
            <a:spAutoFit/>
          </a:bodyPr>
          <a:lstStyle/>
          <a:p>
            <a:r>
              <a:rPr lang="en-US" sz="800" dirty="0">
                <a:latin typeface="Times New Roman" panose="02020603050405020304" pitchFamily="18" charset="0"/>
                <a:cs typeface="Times New Roman" panose="02020603050405020304" pitchFamily="18" charset="0"/>
              </a:rPr>
              <a:t>Source: https://</a:t>
            </a:r>
            <a:r>
              <a:rPr lang="en-US" sz="800" dirty="0" err="1">
                <a:latin typeface="Times New Roman" panose="02020603050405020304" pitchFamily="18" charset="0"/>
                <a:cs typeface="Times New Roman" panose="02020603050405020304" pitchFamily="18" charset="0"/>
              </a:rPr>
              <a:t>datafromsky.com</a:t>
            </a:r>
            <a:r>
              <a:rPr lang="en-US" sz="800" dirty="0">
                <a:latin typeface="Times New Roman" panose="02020603050405020304" pitchFamily="18" charset="0"/>
                <a:cs typeface="Times New Roman" panose="02020603050405020304" pitchFamily="18" charset="0"/>
              </a:rPr>
              <a:t>/news/</a:t>
            </a:r>
            <a:r>
              <a:rPr lang="en-US" sz="800" dirty="0" err="1">
                <a:latin typeface="Times New Roman" panose="02020603050405020304" pitchFamily="18" charset="0"/>
                <a:cs typeface="Times New Roman" panose="02020603050405020304" pitchFamily="18" charset="0"/>
              </a:rPr>
              <a:t>datafromsky</a:t>
            </a:r>
            <a:r>
              <a:rPr lang="en-US" sz="800" dirty="0">
                <a:latin typeface="Times New Roman" panose="02020603050405020304" pitchFamily="18" charset="0"/>
                <a:cs typeface="Times New Roman" panose="02020603050405020304" pitchFamily="18" charset="0"/>
              </a:rPr>
              <a:t>-real-time-traffic-monitoring/</a:t>
            </a:r>
          </a:p>
        </p:txBody>
      </p:sp>
      <p:sp>
        <p:nvSpPr>
          <p:cNvPr id="5" name="TextBox 4">
            <a:extLst>
              <a:ext uri="{FF2B5EF4-FFF2-40B4-BE49-F238E27FC236}">
                <a16:creationId xmlns:a16="http://schemas.microsoft.com/office/drawing/2014/main" id="{6FB92640-4902-879A-2B4D-F461F110260A}"/>
              </a:ext>
            </a:extLst>
          </p:cNvPr>
          <p:cNvSpPr txBox="1"/>
          <p:nvPr/>
        </p:nvSpPr>
        <p:spPr>
          <a:xfrm>
            <a:off x="7682709" y="3527552"/>
            <a:ext cx="3463346" cy="215444"/>
          </a:xfrm>
          <a:prstGeom prst="rect">
            <a:avLst/>
          </a:prstGeom>
          <a:noFill/>
        </p:spPr>
        <p:txBody>
          <a:bodyPr wrap="square">
            <a:spAutoFit/>
          </a:bodyPr>
          <a:lstStyle/>
          <a:p>
            <a:r>
              <a:rPr lang="en-US" sz="800" dirty="0">
                <a:latin typeface="Times New Roman" panose="02020603050405020304" pitchFamily="18" charset="0"/>
                <a:cs typeface="Times New Roman" panose="02020603050405020304" pitchFamily="18" charset="0"/>
              </a:rPr>
              <a:t>Source: https://</a:t>
            </a:r>
            <a:r>
              <a:rPr lang="en-US" sz="800" dirty="0" err="1">
                <a:latin typeface="Times New Roman" panose="02020603050405020304" pitchFamily="18" charset="0"/>
                <a:cs typeface="Times New Roman" panose="02020603050405020304" pitchFamily="18" charset="0"/>
              </a:rPr>
              <a:t>blog.ptvgroup.com</a:t>
            </a:r>
            <a:r>
              <a:rPr lang="en-US" sz="800" dirty="0">
                <a:latin typeface="Times New Roman" panose="02020603050405020304" pitchFamily="18" charset="0"/>
                <a:cs typeface="Times New Roman" panose="02020603050405020304" pitchFamily="18" charset="0"/>
              </a:rPr>
              <a:t>/</a:t>
            </a:r>
            <a:r>
              <a:rPr lang="en-US" sz="800" dirty="0" err="1">
                <a:latin typeface="Times New Roman" panose="02020603050405020304" pitchFamily="18" charset="0"/>
                <a:cs typeface="Times New Roman" panose="02020603050405020304" pitchFamily="18" charset="0"/>
              </a:rPr>
              <a:t>en</a:t>
            </a:r>
            <a:r>
              <a:rPr lang="en-US" sz="800" dirty="0">
                <a:latin typeface="Times New Roman" panose="02020603050405020304" pitchFamily="18" charset="0"/>
                <a:cs typeface="Times New Roman" panose="02020603050405020304" pitchFamily="18" charset="0"/>
              </a:rPr>
              <a:t>/city-and-mobility/big-data-mobility/</a:t>
            </a:r>
          </a:p>
        </p:txBody>
      </p:sp>
      <p:sp>
        <p:nvSpPr>
          <p:cNvPr id="4" name="TextBox 3">
            <a:extLst>
              <a:ext uri="{FF2B5EF4-FFF2-40B4-BE49-F238E27FC236}">
                <a16:creationId xmlns:a16="http://schemas.microsoft.com/office/drawing/2014/main" id="{5D59D36D-BF4A-4A1A-3043-7651BC439AB1}"/>
              </a:ext>
            </a:extLst>
          </p:cNvPr>
          <p:cNvSpPr txBox="1"/>
          <p:nvPr/>
        </p:nvSpPr>
        <p:spPr>
          <a:xfrm>
            <a:off x="86469" y="2782167"/>
            <a:ext cx="6597909" cy="3742371"/>
          </a:xfrm>
          <a:prstGeom prst="rect">
            <a:avLst/>
          </a:prstGeom>
          <a:noFill/>
        </p:spPr>
        <p:txBody>
          <a:bodyPr wrap="square">
            <a:spAutoFit/>
          </a:bodyPr>
          <a:lstStyle/>
          <a:p>
            <a:pPr marL="457200" indent="-4572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However, challenges persist in</a:t>
            </a:r>
            <a:r>
              <a:rPr lang="en-US" altLang="zh-CN" sz="2400" dirty="0">
                <a:solidFill>
                  <a:srgbClr val="FF0000"/>
                </a:solidFill>
                <a:latin typeface="Times New Roman" panose="02020603050405020304" pitchFamily="18" charset="0"/>
                <a:cs typeface="Times New Roman" panose="02020603050405020304" pitchFamily="18" charset="0"/>
              </a:rPr>
              <a:t> immediate access</a:t>
            </a:r>
            <a:r>
              <a:rPr lang="en-US" altLang="zh-CN" sz="2400" dirty="0">
                <a:latin typeface="Times New Roman" panose="02020603050405020304" pitchFamily="18" charset="0"/>
                <a:cs typeface="Times New Roman" panose="02020603050405020304" pitchFamily="18" charset="0"/>
              </a:rPr>
              <a:t> to the real-time data.</a:t>
            </a:r>
          </a:p>
          <a:p>
            <a:pPr marL="914400" lvl="1" indent="-4572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Cost</a:t>
            </a:r>
          </a:p>
          <a:p>
            <a:pPr marL="914400" lvl="1" indent="-4572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Privacy</a:t>
            </a:r>
          </a:p>
          <a:p>
            <a:pPr marL="914400" lvl="1" indent="-4572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Coverage</a:t>
            </a:r>
          </a:p>
          <a:p>
            <a:pPr marL="914400" lvl="1" indent="-4572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Accuracy</a:t>
            </a:r>
          </a:p>
          <a:p>
            <a:pPr marL="914400" lvl="1" indent="-4572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Accessibility</a:t>
            </a:r>
          </a:p>
          <a:p>
            <a:pPr marL="914400" lvl="1" indent="-4572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67179529"/>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Case Study</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F26BFB7-C920-4C7F-B69C-A70784915BE0}"/>
              </a:ext>
            </a:extLst>
          </p:cNvPr>
          <p:cNvSpPr txBox="1"/>
          <p:nvPr/>
        </p:nvSpPr>
        <p:spPr>
          <a:xfrm>
            <a:off x="334056" y="1501654"/>
            <a:ext cx="4985196" cy="2677656"/>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Validation</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Correlation and Error Analysis </a:t>
            </a:r>
          </a:p>
        </p:txBody>
      </p:sp>
      <p:pic>
        <p:nvPicPr>
          <p:cNvPr id="5" name="Picture 4">
            <a:extLst>
              <a:ext uri="{FF2B5EF4-FFF2-40B4-BE49-F238E27FC236}">
                <a16:creationId xmlns:a16="http://schemas.microsoft.com/office/drawing/2014/main" id="{012A1C90-BDE5-C1E6-55EA-9CA5A7CB1858}"/>
              </a:ext>
            </a:extLst>
          </p:cNvPr>
          <p:cNvPicPr>
            <a:picLocks noChangeAspect="1"/>
          </p:cNvPicPr>
          <p:nvPr/>
        </p:nvPicPr>
        <p:blipFill>
          <a:blip r:embed="rId3"/>
          <a:stretch>
            <a:fillRect/>
          </a:stretch>
        </p:blipFill>
        <p:spPr>
          <a:xfrm>
            <a:off x="4106186" y="3260024"/>
            <a:ext cx="7772400" cy="2515660"/>
          </a:xfrm>
          <a:prstGeom prst="rect">
            <a:avLst/>
          </a:prstGeom>
        </p:spPr>
      </p:pic>
      <p:sp>
        <p:nvSpPr>
          <p:cNvPr id="9" name="TextBox 8">
            <a:extLst>
              <a:ext uri="{FF2B5EF4-FFF2-40B4-BE49-F238E27FC236}">
                <a16:creationId xmlns:a16="http://schemas.microsoft.com/office/drawing/2014/main" id="{93B6BDD3-BFEA-334B-034A-EC395F4E173E}"/>
              </a:ext>
            </a:extLst>
          </p:cNvPr>
          <p:cNvSpPr txBox="1"/>
          <p:nvPr/>
        </p:nvSpPr>
        <p:spPr>
          <a:xfrm>
            <a:off x="334056" y="1862051"/>
            <a:ext cx="8839441" cy="1115883"/>
          </a:xfrm>
          <a:prstGeom prst="rect">
            <a:avLst/>
          </a:prstGeom>
          <a:noFill/>
        </p:spPr>
        <p:txBody>
          <a:bodyPr wrap="square">
            <a:spAutoFit/>
          </a:bodyPr>
          <a:lstStyle/>
          <a:p>
            <a:pPr marL="285750" indent="-285750">
              <a:lnSpc>
                <a:spcPct val="200000"/>
              </a:lnSpc>
              <a:buFont typeface="Wingdings" pitchFamily="2" charset="2"/>
              <a:buChar char="ü"/>
            </a:pPr>
            <a:r>
              <a:rPr lang="en-US" dirty="0">
                <a:latin typeface="Times New Roman" panose="02020603050405020304" pitchFamily="18" charset="0"/>
                <a:cs typeface="Times New Roman" panose="02020603050405020304" pitchFamily="18" charset="0"/>
              </a:rPr>
              <a:t>Average travel time of the automobile (ATT) ~ average travel time of bus (BTT)</a:t>
            </a:r>
          </a:p>
          <a:p>
            <a:pPr marL="285750" indent="-285750">
              <a:lnSpc>
                <a:spcPct val="200000"/>
              </a:lnSpc>
              <a:buFont typeface="Wingdings" pitchFamily="2" charset="2"/>
              <a:buChar char="ü"/>
            </a:pPr>
            <a:r>
              <a:rPr lang="en-US" dirty="0">
                <a:latin typeface="Times New Roman" panose="02020603050405020304" pitchFamily="18" charset="0"/>
                <a:cs typeface="Times New Roman" panose="02020603050405020304" pitchFamily="18" charset="0"/>
              </a:rPr>
              <a:t>Cross validation: 80% data model fit – 20% data validation</a:t>
            </a:r>
          </a:p>
        </p:txBody>
      </p:sp>
      <p:sp>
        <p:nvSpPr>
          <p:cNvPr id="11" name="TextBox 10">
            <a:extLst>
              <a:ext uri="{FF2B5EF4-FFF2-40B4-BE49-F238E27FC236}">
                <a16:creationId xmlns:a16="http://schemas.microsoft.com/office/drawing/2014/main" id="{C2AD2DAD-B58D-0A0D-F329-C66E68001711}"/>
              </a:ext>
            </a:extLst>
          </p:cNvPr>
          <p:cNvSpPr txBox="1"/>
          <p:nvPr/>
        </p:nvSpPr>
        <p:spPr>
          <a:xfrm>
            <a:off x="0" y="6350169"/>
            <a:ext cx="11346426" cy="507831"/>
          </a:xfrm>
          <a:prstGeom prst="rect">
            <a:avLst/>
          </a:prstGeom>
          <a:noFill/>
        </p:spPr>
        <p:txBody>
          <a:bodyPr wrap="square">
            <a:spAutoFit/>
          </a:bodyPr>
          <a:lstStyle/>
          <a:p>
            <a:r>
              <a:rPr lang="en-US" sz="900" dirty="0">
                <a:effectLst/>
                <a:latin typeface="Times New Roman" panose="02020603050405020304" pitchFamily="18" charset="0"/>
                <a:cs typeface="Times New Roman" panose="02020603050405020304" pitchFamily="18" charset="0"/>
              </a:rPr>
              <a:t>[2] Zhou, P., S. Jiang, and M. Li, Urban Traffic Monitoring with the Help of Bus Riders. In </a:t>
            </a:r>
            <a:r>
              <a:rPr lang="en-US" sz="900" i="1" dirty="0">
                <a:effectLst/>
                <a:latin typeface="Times New Roman" panose="02020603050405020304" pitchFamily="18" charset="0"/>
                <a:cs typeface="Times New Roman" panose="02020603050405020304" pitchFamily="18" charset="0"/>
              </a:rPr>
              <a:t>2015 IEEE 35th International Conference on Distributed Computing Systems</a:t>
            </a:r>
            <a:r>
              <a:rPr lang="en-US" sz="900" dirty="0">
                <a:effectLst/>
                <a:latin typeface="Times New Roman" panose="02020603050405020304" pitchFamily="18" charset="0"/>
                <a:cs typeface="Times New Roman" panose="02020603050405020304" pitchFamily="18" charset="0"/>
              </a:rPr>
              <a:t>, 2015, pp. 21–30.</a:t>
            </a:r>
          </a:p>
          <a:p>
            <a:r>
              <a:rPr lang="en-US" sz="900" dirty="0">
                <a:latin typeface="Times New Roman" panose="02020603050405020304" pitchFamily="18" charset="0"/>
                <a:cs typeface="Times New Roman" panose="02020603050405020304" pitchFamily="18" charset="0"/>
              </a:rPr>
              <a:t>[3]</a:t>
            </a:r>
            <a:r>
              <a:rPr lang="en-US" sz="900" dirty="0">
                <a:effectLst/>
                <a:latin typeface="Times New Roman" panose="02020603050405020304" pitchFamily="18" charset="0"/>
                <a:cs typeface="Times New Roman" panose="02020603050405020304" pitchFamily="18" charset="0"/>
              </a:rPr>
              <a:t> </a:t>
            </a:r>
            <a:r>
              <a:rPr lang="en-US" sz="900" dirty="0" err="1">
                <a:effectLst/>
                <a:latin typeface="Times New Roman" panose="02020603050405020304" pitchFamily="18" charset="0"/>
                <a:cs typeface="Times New Roman" panose="02020603050405020304" pitchFamily="18" charset="0"/>
              </a:rPr>
              <a:t>Chakroborty</a:t>
            </a:r>
            <a:r>
              <a:rPr lang="en-US" sz="900" dirty="0">
                <a:effectLst/>
                <a:latin typeface="Times New Roman" panose="02020603050405020304" pitchFamily="18" charset="0"/>
                <a:cs typeface="Times New Roman" panose="02020603050405020304" pitchFamily="18" charset="0"/>
              </a:rPr>
              <a:t>, P. and S. Kikuchi, Using bus travel time data to estimate travel times on urban corridors. </a:t>
            </a:r>
            <a:r>
              <a:rPr lang="en-US" sz="900" i="1" dirty="0">
                <a:effectLst/>
                <a:latin typeface="Times New Roman" panose="02020603050405020304" pitchFamily="18" charset="0"/>
                <a:cs typeface="Times New Roman" panose="02020603050405020304" pitchFamily="18" charset="0"/>
              </a:rPr>
              <a:t>Transportation Research Record</a:t>
            </a:r>
            <a:r>
              <a:rPr lang="en-US" sz="900" dirty="0">
                <a:effectLst/>
                <a:latin typeface="Times New Roman" panose="02020603050405020304" pitchFamily="18" charset="0"/>
                <a:cs typeface="Times New Roman" panose="02020603050405020304" pitchFamily="18" charset="0"/>
              </a:rPr>
              <a:t>, Vol. 1870, No. 1, 2004, pp. 18–25.</a:t>
            </a:r>
          </a:p>
          <a:p>
            <a:r>
              <a:rPr lang="en-US" sz="900" dirty="0">
                <a:latin typeface="Times New Roman" panose="02020603050405020304" pitchFamily="18" charset="0"/>
                <a:cs typeface="Times New Roman" panose="02020603050405020304" pitchFamily="18" charset="0"/>
              </a:rPr>
              <a:t>[4] </a:t>
            </a:r>
            <a:r>
              <a:rPr lang="en-US" sz="900" dirty="0" err="1">
                <a:effectLst/>
                <a:latin typeface="Times New Roman" panose="02020603050405020304" pitchFamily="18" charset="0"/>
                <a:cs typeface="Times New Roman" panose="02020603050405020304" pitchFamily="18" charset="0"/>
              </a:rPr>
              <a:t>Kieu</a:t>
            </a:r>
            <a:r>
              <a:rPr lang="en-US" sz="900" dirty="0">
                <a:effectLst/>
                <a:latin typeface="Times New Roman" panose="02020603050405020304" pitchFamily="18" charset="0"/>
                <a:cs typeface="Times New Roman" panose="02020603050405020304" pitchFamily="18" charset="0"/>
              </a:rPr>
              <a:t>, L. M., A. Bhaskar, and E. Chung, Empirical modelling of the relationship between bus and car speeds on </a:t>
            </a:r>
            <a:r>
              <a:rPr lang="en-US" sz="900" dirty="0" err="1">
                <a:effectLst/>
                <a:latin typeface="Times New Roman" panose="02020603050405020304" pitchFamily="18" charset="0"/>
                <a:cs typeface="Times New Roman" panose="02020603050405020304" pitchFamily="18" charset="0"/>
              </a:rPr>
              <a:t>signalised</a:t>
            </a:r>
            <a:r>
              <a:rPr lang="en-US" sz="900" dirty="0">
                <a:effectLst/>
                <a:latin typeface="Times New Roman" panose="02020603050405020304" pitchFamily="18" charset="0"/>
                <a:cs typeface="Times New Roman" panose="02020603050405020304" pitchFamily="18" charset="0"/>
              </a:rPr>
              <a:t> urban networks. </a:t>
            </a:r>
            <a:r>
              <a:rPr lang="en-US" sz="900" i="1" dirty="0">
                <a:effectLst/>
                <a:latin typeface="Times New Roman" panose="02020603050405020304" pitchFamily="18" charset="0"/>
                <a:cs typeface="Times New Roman" panose="02020603050405020304" pitchFamily="18" charset="0"/>
              </a:rPr>
              <a:t>Transportation Planning and Technol- </a:t>
            </a:r>
            <a:r>
              <a:rPr lang="en-US" sz="900" i="1" dirty="0" err="1">
                <a:effectLst/>
                <a:latin typeface="Times New Roman" panose="02020603050405020304" pitchFamily="18" charset="0"/>
                <a:cs typeface="Times New Roman" panose="02020603050405020304" pitchFamily="18" charset="0"/>
              </a:rPr>
              <a:t>ogy</a:t>
            </a:r>
            <a:r>
              <a:rPr lang="en-US" sz="900" dirty="0">
                <a:effectLst/>
                <a:latin typeface="Times New Roman" panose="02020603050405020304" pitchFamily="18" charset="0"/>
                <a:cs typeface="Times New Roman" panose="02020603050405020304" pitchFamily="18" charset="0"/>
              </a:rPr>
              <a:t>, Vol. 38, No. 4, 2015, pp. 465–482.  </a:t>
            </a:r>
            <a:endParaRPr lang="en-US" sz="900" dirty="0">
              <a:latin typeface="Times New Roman" panose="02020603050405020304" pitchFamily="18" charset="0"/>
              <a:cs typeface="Times New Roman" panose="02020603050405020304" pitchFamily="18" charset="0"/>
            </a:endParaRPr>
          </a:p>
        </p:txBody>
      </p:sp>
      <p:sp>
        <p:nvSpPr>
          <p:cNvPr id="2" name="Right Arrow 1">
            <a:extLst>
              <a:ext uri="{FF2B5EF4-FFF2-40B4-BE49-F238E27FC236}">
                <a16:creationId xmlns:a16="http://schemas.microsoft.com/office/drawing/2014/main" id="{A715C1A9-7E20-A0BC-4DD3-55BFEFF266CB}"/>
              </a:ext>
            </a:extLst>
          </p:cNvPr>
          <p:cNvSpPr/>
          <p:nvPr/>
        </p:nvSpPr>
        <p:spPr>
          <a:xfrm>
            <a:off x="8394192" y="2114843"/>
            <a:ext cx="925609" cy="2834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9B6AFE-A023-D069-1A26-AD06691A0945}"/>
              </a:ext>
            </a:extLst>
          </p:cNvPr>
          <p:cNvSpPr txBox="1"/>
          <p:nvPr/>
        </p:nvSpPr>
        <p:spPr>
          <a:xfrm>
            <a:off x="9573768" y="2069902"/>
            <a:ext cx="193514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Linear relationship</a:t>
            </a:r>
          </a:p>
        </p:txBody>
      </p:sp>
    </p:spTree>
    <p:extLst>
      <p:ext uri="{BB962C8B-B14F-4D97-AF65-F5344CB8AC3E}">
        <p14:creationId xmlns:p14="http://schemas.microsoft.com/office/powerpoint/2010/main" val="374524052"/>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76112-D965-2C45-A675-D798DE6270AF}"/>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Major Take-aways</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56A1035-F234-3844-9DAE-7CBC7F55B028}"/>
              </a:ext>
            </a:extLst>
          </p:cNvPr>
          <p:cNvSpPr txBox="1"/>
          <p:nvPr/>
        </p:nvSpPr>
        <p:spPr>
          <a:xfrm>
            <a:off x="309063" y="1651888"/>
            <a:ext cx="11637818" cy="29086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GTFS Realtime data can effectively </a:t>
            </a:r>
            <a:r>
              <a:rPr lang="en-US" sz="2500" b="1" dirty="0">
                <a:solidFill>
                  <a:srgbClr val="FF0000"/>
                </a:solidFill>
                <a:latin typeface="Times New Roman" panose="02020603050405020304" pitchFamily="18" charset="0"/>
                <a:cs typeface="Times New Roman" panose="02020603050405020304" pitchFamily="18" charset="0"/>
              </a:rPr>
              <a:t>capture link speed variations</a:t>
            </a:r>
            <a:r>
              <a:rPr lang="en-US" sz="2500" dirty="0">
                <a:latin typeface="Times New Roman" panose="02020603050405020304" pitchFamily="18" charset="0"/>
                <a:cs typeface="Times New Roman" panose="02020603050405020304" pitchFamily="18" charset="0"/>
              </a:rPr>
              <a:t>;</a:t>
            </a:r>
          </a:p>
          <a:p>
            <a:pPr marL="457200" indent="-457200" algn="just">
              <a:lnSpc>
                <a:spcPct val="150000"/>
              </a:lnSpc>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Proposing a novel methodology to </a:t>
            </a:r>
            <a:r>
              <a:rPr lang="en-US" sz="2500" b="1" dirty="0">
                <a:solidFill>
                  <a:srgbClr val="FF0000"/>
                </a:solidFill>
                <a:latin typeface="Times New Roman" panose="02020603050405020304" pitchFamily="18" charset="0"/>
                <a:cs typeface="Times New Roman" panose="02020603050405020304" pitchFamily="18" charset="0"/>
              </a:rPr>
              <a:t>estimate real-time traffic speed</a:t>
            </a:r>
            <a:r>
              <a:rPr lang="en-US" sz="2500" dirty="0">
                <a:latin typeface="Times New Roman" panose="02020603050405020304" pitchFamily="18" charset="0"/>
                <a:cs typeface="Times New Roman" panose="02020603050405020304" pitchFamily="18" charset="0"/>
              </a:rPr>
              <a:t> based on GTFS Realtime data;</a:t>
            </a:r>
          </a:p>
          <a:p>
            <a:pPr marL="457200" indent="-457200" algn="just">
              <a:lnSpc>
                <a:spcPct val="150000"/>
              </a:lnSpc>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Validating the possibility of extending </a:t>
            </a:r>
            <a:r>
              <a:rPr lang="en-US" sz="2500" b="1" dirty="0">
                <a:solidFill>
                  <a:srgbClr val="FF0000"/>
                </a:solidFill>
                <a:latin typeface="Times New Roman" panose="02020603050405020304" pitchFamily="18" charset="0"/>
                <a:cs typeface="Times New Roman" panose="02020603050405020304" pitchFamily="18" charset="0"/>
              </a:rPr>
              <a:t>real-time network sensing</a:t>
            </a:r>
            <a:r>
              <a:rPr lang="en-US" sz="2500" b="1"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to the </a:t>
            </a:r>
            <a:r>
              <a:rPr lang="en-US" sz="2500" b="1" dirty="0">
                <a:solidFill>
                  <a:srgbClr val="FF0000"/>
                </a:solidFill>
                <a:latin typeface="Times New Roman" panose="02020603050405020304" pitchFamily="18" charset="0"/>
                <a:cs typeface="Times New Roman" panose="02020603050405020304" pitchFamily="18" charset="0"/>
              </a:rPr>
              <a:t>spatial coverage</a:t>
            </a:r>
            <a:r>
              <a:rPr lang="en-US" sz="2500" dirty="0">
                <a:latin typeface="Times New Roman" panose="02020603050405020304" pitchFamily="18" charset="0"/>
                <a:cs typeface="Times New Roman" panose="02020603050405020304" pitchFamily="18" charset="0"/>
              </a:rPr>
              <a:t> by using GTFS Realtime data.</a:t>
            </a:r>
            <a:endParaRPr lang="en-US" altLang="zh-C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59628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B054BE-7BF3-C02C-728B-DD5C873BEB3F}"/>
              </a:ext>
            </a:extLst>
          </p:cNvPr>
          <p:cNvSpPr>
            <a:spLocks noGrp="1"/>
          </p:cNvSpPr>
          <p:nvPr>
            <p:ph type="title"/>
          </p:nvPr>
        </p:nvSpPr>
        <p:spPr>
          <a:xfrm>
            <a:off x="3245555" y="3163837"/>
            <a:ext cx="5700889" cy="1126591"/>
          </a:xfrm>
        </p:spPr>
        <p:txBody>
          <a:bodyPr/>
          <a:lstStyle/>
          <a:p>
            <a:pPr algn="ctr"/>
            <a:r>
              <a:rPr lang="en-US" sz="6000" dirty="0">
                <a:latin typeface="Times New Roman" panose="02020603050405020304" pitchFamily="18" charset="0"/>
                <a:cs typeface="Times New Roman" panose="02020603050405020304" pitchFamily="18" charset="0"/>
              </a:rPr>
              <a:t>Thank you !</a:t>
            </a:r>
          </a:p>
        </p:txBody>
      </p:sp>
      <p:sp>
        <p:nvSpPr>
          <p:cNvPr id="8" name="TextBox 7">
            <a:extLst>
              <a:ext uri="{FF2B5EF4-FFF2-40B4-BE49-F238E27FC236}">
                <a16:creationId xmlns:a16="http://schemas.microsoft.com/office/drawing/2014/main" id="{E19F55F2-23DE-2550-87DF-B982752F5731}"/>
              </a:ext>
            </a:extLst>
          </p:cNvPr>
          <p:cNvSpPr txBox="1"/>
          <p:nvPr/>
        </p:nvSpPr>
        <p:spPr>
          <a:xfrm>
            <a:off x="7913265" y="6273225"/>
            <a:ext cx="4278735" cy="584775"/>
          </a:xfrm>
          <a:prstGeom prst="rect">
            <a:avLst/>
          </a:prstGeom>
          <a:noFill/>
        </p:spPr>
        <p:txBody>
          <a:bodyPr wrap="none" rtlCol="0">
            <a:spAutoFit/>
          </a:bodyPr>
          <a:lstStyle/>
          <a:p>
            <a:r>
              <a:rPr lang="en-US" sz="3200" dirty="0">
                <a:solidFill>
                  <a:schemeClr val="bg1"/>
                </a:solidFill>
                <a:latin typeface="Times New Roman" panose="02020603050405020304" pitchFamily="18" charset="0"/>
                <a:cs typeface="Times New Roman" panose="02020603050405020304" pitchFamily="18" charset="0"/>
              </a:rPr>
              <a:t>jiang.Shangkun@ufl.edu</a:t>
            </a:r>
          </a:p>
        </p:txBody>
      </p:sp>
      <p:sp>
        <p:nvSpPr>
          <p:cNvPr id="10" name="TextBox 9">
            <a:extLst>
              <a:ext uri="{FF2B5EF4-FFF2-40B4-BE49-F238E27FC236}">
                <a16:creationId xmlns:a16="http://schemas.microsoft.com/office/drawing/2014/main" id="{2CEB2B33-D986-347B-FB40-10EB7EF2E542}"/>
              </a:ext>
            </a:extLst>
          </p:cNvPr>
          <p:cNvSpPr txBox="1"/>
          <p:nvPr/>
        </p:nvSpPr>
        <p:spPr>
          <a:xfrm>
            <a:off x="3846443" y="4274327"/>
            <a:ext cx="4638795" cy="400110"/>
          </a:xfrm>
          <a:prstGeom prst="rect">
            <a:avLst/>
          </a:prstGeom>
          <a:noFill/>
        </p:spPr>
        <p:txBody>
          <a:bodyPr wrap="square">
            <a:spAutoFit/>
          </a:bodyPr>
          <a:lstStyle/>
          <a:p>
            <a:r>
              <a:rPr lang="en-US" sz="2000" dirty="0">
                <a:solidFill>
                  <a:schemeClr val="bg1"/>
                </a:solidFill>
                <a:latin typeface="Times"/>
              </a:rPr>
              <a:t>Shangkun Jiang (</a:t>
            </a:r>
            <a:r>
              <a:rPr lang="en-US" sz="2000" dirty="0" err="1">
                <a:solidFill>
                  <a:schemeClr val="bg1"/>
                </a:solidFill>
                <a:latin typeface="Times"/>
              </a:rPr>
              <a:t>jiang.shangkun@ufl.edu</a:t>
            </a:r>
            <a:r>
              <a:rPr lang="en-US" sz="2000" dirty="0">
                <a:solidFill>
                  <a:schemeClr val="bg1"/>
                </a:solidFill>
                <a:latin typeface="Times"/>
              </a:rPr>
              <a:t>)</a:t>
            </a:r>
            <a:endParaRPr lang="en-US" sz="2000" dirty="0">
              <a:solidFill>
                <a:schemeClr val="bg1"/>
              </a:solidFill>
            </a:endParaRPr>
          </a:p>
        </p:txBody>
      </p:sp>
    </p:spTree>
    <p:extLst>
      <p:ext uri="{BB962C8B-B14F-4D97-AF65-F5344CB8AC3E}">
        <p14:creationId xmlns:p14="http://schemas.microsoft.com/office/powerpoint/2010/main" val="2798890734"/>
      </p:ext>
    </p:extLst>
  </p:cSld>
  <p:clrMapOvr>
    <a:masterClrMapping/>
  </p:clrMapOvr>
  <mc:AlternateContent xmlns:mc="http://schemas.openxmlformats.org/markup-compatibility/2006" xmlns:p14="http://schemas.microsoft.com/office/powerpoint/2010/main">
    <mc:Choice Requires="p14">
      <p:transition spd="slow" p14:dur="2000" advTm="3131"/>
    </mc:Choice>
    <mc:Fallback xmlns="">
      <p:transition spd="slow" advTm="31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7949945-2887-1A45-8EF1-0E28B0E80026}"/>
              </a:ext>
            </a:extLst>
          </p:cNvPr>
          <p:cNvSpPr>
            <a:spLocks noGrp="1"/>
          </p:cNvSpPr>
          <p:nvPr>
            <p:ph type="title"/>
          </p:nvPr>
        </p:nvSpPr>
        <p:spPr>
          <a:xfrm>
            <a:off x="334055" y="806443"/>
            <a:ext cx="10075333" cy="1116012"/>
          </a:xfrm>
        </p:spPr>
        <p:txBody>
          <a:bodyPr/>
          <a:lstStyle/>
          <a:p>
            <a:r>
              <a:rPr lang="en-US" altLang="zh-CN" dirty="0">
                <a:latin typeface="Times New Roman" panose="02020603050405020304" pitchFamily="18" charset="0"/>
                <a:cs typeface="Times New Roman" panose="02020603050405020304" pitchFamily="18" charset="0"/>
              </a:rPr>
              <a:t>Research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Motivation</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13BE2FA-1D0F-5649-8548-BFACF2198835}"/>
              </a:ext>
            </a:extLst>
          </p:cNvPr>
          <p:cNvSpPr txBox="1"/>
          <p:nvPr/>
        </p:nvSpPr>
        <p:spPr>
          <a:xfrm>
            <a:off x="363723" y="2316918"/>
            <a:ext cx="4053118" cy="5343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200" dirty="0">
                <a:latin typeface="Times New Roman" panose="02020603050405020304" pitchFamily="18" charset="0"/>
                <a:cs typeface="Times New Roman" panose="02020603050405020304" pitchFamily="18" charset="0"/>
              </a:rPr>
              <a:t>On-road fixed detectors:</a:t>
            </a:r>
          </a:p>
        </p:txBody>
      </p:sp>
      <p:grpSp>
        <p:nvGrpSpPr>
          <p:cNvPr id="9" name="Group 8">
            <a:extLst>
              <a:ext uri="{FF2B5EF4-FFF2-40B4-BE49-F238E27FC236}">
                <a16:creationId xmlns:a16="http://schemas.microsoft.com/office/drawing/2014/main" id="{760F3A76-1DFD-0858-0FEA-88ABECF5AF96}"/>
              </a:ext>
            </a:extLst>
          </p:cNvPr>
          <p:cNvGrpSpPr/>
          <p:nvPr/>
        </p:nvGrpSpPr>
        <p:grpSpPr>
          <a:xfrm>
            <a:off x="3737699" y="1468095"/>
            <a:ext cx="8165095" cy="4985024"/>
            <a:chOff x="4101483" y="1468095"/>
            <a:chExt cx="8165095" cy="4985024"/>
          </a:xfrm>
        </p:grpSpPr>
        <p:pic>
          <p:nvPicPr>
            <p:cNvPr id="2052" name="Picture 4" descr="Connected Cars">
              <a:extLst>
                <a:ext uri="{FF2B5EF4-FFF2-40B4-BE49-F238E27FC236}">
                  <a16:creationId xmlns:a16="http://schemas.microsoft.com/office/drawing/2014/main" id="{130F5195-E70A-407B-B5E1-4217A05319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1483" y="4405844"/>
              <a:ext cx="2743200" cy="15557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lements of an inductive loop detector. | Download Scientific Diagram">
              <a:extLst>
                <a:ext uri="{FF2B5EF4-FFF2-40B4-BE49-F238E27FC236}">
                  <a16:creationId xmlns:a16="http://schemas.microsoft.com/office/drawing/2014/main" id="{CB1AA81E-A452-4FC7-84B9-654C9845B8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1483" y="1468095"/>
              <a:ext cx="2743200" cy="19333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2839317-7F78-4D75-B2E9-A6A16CC3EC64}"/>
                </a:ext>
              </a:extLst>
            </p:cNvPr>
            <p:cNvPicPr>
              <a:picLocks noChangeAspect="1"/>
            </p:cNvPicPr>
            <p:nvPr/>
          </p:nvPicPr>
          <p:blipFill rotWithShape="1">
            <a:blip r:embed="rId5"/>
            <a:srcRect t="841"/>
            <a:stretch/>
          </p:blipFill>
          <p:spPr>
            <a:xfrm>
              <a:off x="9417157" y="1717790"/>
              <a:ext cx="2743200" cy="1546820"/>
            </a:xfrm>
            <a:prstGeom prst="rect">
              <a:avLst/>
            </a:prstGeom>
          </p:spPr>
        </p:pic>
        <p:pic>
          <p:nvPicPr>
            <p:cNvPr id="12" name="Picture 11">
              <a:extLst>
                <a:ext uri="{FF2B5EF4-FFF2-40B4-BE49-F238E27FC236}">
                  <a16:creationId xmlns:a16="http://schemas.microsoft.com/office/drawing/2014/main" id="{2E2AF534-D323-4EF3-B27B-F530F5D1F13B}"/>
                </a:ext>
              </a:extLst>
            </p:cNvPr>
            <p:cNvPicPr>
              <a:picLocks noChangeAspect="1"/>
            </p:cNvPicPr>
            <p:nvPr/>
          </p:nvPicPr>
          <p:blipFill>
            <a:blip r:embed="rId6"/>
            <a:stretch>
              <a:fillRect/>
            </a:stretch>
          </p:blipFill>
          <p:spPr>
            <a:xfrm>
              <a:off x="6673957" y="1601724"/>
              <a:ext cx="2743200" cy="1748563"/>
            </a:xfrm>
            <a:prstGeom prst="rect">
              <a:avLst/>
            </a:prstGeom>
          </p:spPr>
        </p:pic>
        <p:sp>
          <p:nvSpPr>
            <p:cNvPr id="2" name="TextBox 1">
              <a:extLst>
                <a:ext uri="{FF2B5EF4-FFF2-40B4-BE49-F238E27FC236}">
                  <a16:creationId xmlns:a16="http://schemas.microsoft.com/office/drawing/2014/main" id="{01CA8F01-094F-49FA-B06B-0C1ADD8EC1AB}"/>
                </a:ext>
              </a:extLst>
            </p:cNvPr>
            <p:cNvSpPr txBox="1"/>
            <p:nvPr/>
          </p:nvSpPr>
          <p:spPr>
            <a:xfrm>
              <a:off x="5124114" y="3471902"/>
              <a:ext cx="59951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Loop detectors            Bluetooth                           Video camera</a:t>
              </a:r>
              <a:endParaRPr lang="zh-CN" altLang="en-US"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0C9B6A6-504E-418E-809A-329F72C1FA7F}"/>
                </a:ext>
              </a:extLst>
            </p:cNvPr>
            <p:cNvSpPr txBox="1"/>
            <p:nvPr/>
          </p:nvSpPr>
          <p:spPr>
            <a:xfrm>
              <a:off x="4272703" y="6083787"/>
              <a:ext cx="198644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Connected vehicles</a:t>
              </a:r>
              <a:endParaRPr lang="zh-CN" altLang="en-US" dirty="0">
                <a:latin typeface="Times New Roman" panose="02020603050405020304" pitchFamily="18" charset="0"/>
                <a:cs typeface="Times New Roman" panose="02020603050405020304" pitchFamily="18" charset="0"/>
              </a:endParaRPr>
            </a:p>
          </p:txBody>
        </p:sp>
        <p:pic>
          <p:nvPicPr>
            <p:cNvPr id="2054" name="Picture 6" descr="JSAN | Free Full-Text | The Power of Data: How Traffic Demand and Data  Analytics Are Driving Network Evolution toward 6G Systems">
              <a:extLst>
                <a:ext uri="{FF2B5EF4-FFF2-40B4-BE49-F238E27FC236}">
                  <a16:creationId xmlns:a16="http://schemas.microsoft.com/office/drawing/2014/main" id="{32326741-D2D6-4A2F-8F14-484FD2A38D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800" y="4089168"/>
              <a:ext cx="2743200" cy="208858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43E7DE3B-4BB0-0785-EC31-CEBD9075E6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8615" y="4150708"/>
              <a:ext cx="2749319" cy="1847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A2C03D-6A75-8BF8-FD8C-2170C1769682}"/>
                </a:ext>
              </a:extLst>
            </p:cNvPr>
            <p:cNvSpPr txBox="1"/>
            <p:nvPr/>
          </p:nvSpPr>
          <p:spPr>
            <a:xfrm>
              <a:off x="7434683" y="6077920"/>
              <a:ext cx="138371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Floating cars</a:t>
              </a:r>
              <a:endParaRPr lang="zh-CN" alt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BF4B59C-0CDF-7016-AD0A-076D61B9F628}"/>
                </a:ext>
              </a:extLst>
            </p:cNvPr>
            <p:cNvSpPr txBox="1"/>
            <p:nvPr/>
          </p:nvSpPr>
          <p:spPr>
            <a:xfrm>
              <a:off x="9208513" y="6083787"/>
              <a:ext cx="3058065" cy="369332"/>
            </a:xfrm>
            <a:prstGeom prst="rect">
              <a:avLst/>
            </a:prstGeom>
            <a:noFill/>
          </p:spPr>
          <p:txBody>
            <a:bodyPr wrap="square">
              <a:spAutoFit/>
            </a:bodyPr>
            <a:lstStyle/>
            <a:p>
              <a:pPr marL="0" lvl="1"/>
              <a:r>
                <a:rPr lang="en-US" dirty="0">
                  <a:latin typeface="Times New Roman" panose="02020603050405020304" pitchFamily="18" charset="0"/>
                  <a:cs typeface="Times New Roman" panose="02020603050405020304" pitchFamily="18" charset="0"/>
                </a:rPr>
                <a:t>Location-based service data </a:t>
              </a:r>
            </a:p>
          </p:txBody>
        </p:sp>
      </p:grpSp>
      <p:sp>
        <p:nvSpPr>
          <p:cNvPr id="4" name="TextBox 3">
            <a:extLst>
              <a:ext uri="{FF2B5EF4-FFF2-40B4-BE49-F238E27FC236}">
                <a16:creationId xmlns:a16="http://schemas.microsoft.com/office/drawing/2014/main" id="{03BC8724-E1F6-931F-1627-DE3F7DFB755C}"/>
              </a:ext>
            </a:extLst>
          </p:cNvPr>
          <p:cNvSpPr txBox="1"/>
          <p:nvPr/>
        </p:nvSpPr>
        <p:spPr>
          <a:xfrm>
            <a:off x="363723" y="4807063"/>
            <a:ext cx="4053118" cy="5343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200" dirty="0">
                <a:latin typeface="Times New Roman" panose="02020603050405020304" pitchFamily="18" charset="0"/>
                <a:cs typeface="Times New Roman" panose="02020603050405020304" pitchFamily="18" charset="0"/>
              </a:rPr>
              <a:t>Mobile data sources: </a:t>
            </a:r>
          </a:p>
        </p:txBody>
      </p:sp>
    </p:spTree>
    <p:extLst>
      <p:ext uri="{BB962C8B-B14F-4D97-AF65-F5344CB8AC3E}">
        <p14:creationId xmlns:p14="http://schemas.microsoft.com/office/powerpoint/2010/main" val="3514671057"/>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7949945-2887-1A45-8EF1-0E28B0E80026}"/>
              </a:ext>
            </a:extLst>
          </p:cNvPr>
          <p:cNvSpPr>
            <a:spLocks noGrp="1"/>
          </p:cNvSpPr>
          <p:nvPr>
            <p:ph type="title"/>
          </p:nvPr>
        </p:nvSpPr>
        <p:spPr>
          <a:xfrm>
            <a:off x="334055" y="806443"/>
            <a:ext cx="10075333" cy="1116012"/>
          </a:xfrm>
        </p:spPr>
        <p:txBody>
          <a:bodyPr/>
          <a:lstStyle/>
          <a:p>
            <a:r>
              <a:rPr lang="en-US" altLang="zh-CN" dirty="0">
                <a:latin typeface="Times New Roman" panose="02020603050405020304" pitchFamily="18" charset="0"/>
                <a:cs typeface="Times New Roman" panose="02020603050405020304" pitchFamily="18" charset="0"/>
              </a:rPr>
              <a:t>Research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Motivation</a:t>
            </a: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FBBE5F1-6AEA-4330-E9C5-5130B510D4FE}"/>
              </a:ext>
            </a:extLst>
          </p:cNvPr>
          <p:cNvPicPr>
            <a:picLocks noChangeAspect="1"/>
          </p:cNvPicPr>
          <p:nvPr/>
        </p:nvPicPr>
        <p:blipFill>
          <a:blip r:embed="rId3"/>
          <a:stretch>
            <a:fillRect/>
          </a:stretch>
        </p:blipFill>
        <p:spPr>
          <a:xfrm>
            <a:off x="1149766" y="1678417"/>
            <a:ext cx="9892467" cy="4825593"/>
          </a:xfrm>
          <a:prstGeom prst="rect">
            <a:avLst/>
          </a:prstGeom>
        </p:spPr>
      </p:pic>
      <p:sp>
        <p:nvSpPr>
          <p:cNvPr id="2" name="Rectangle 1">
            <a:extLst>
              <a:ext uri="{FF2B5EF4-FFF2-40B4-BE49-F238E27FC236}">
                <a16:creationId xmlns:a16="http://schemas.microsoft.com/office/drawing/2014/main" id="{80C5E1EC-0F33-0B2D-4B9F-D661B1F8B7B9}"/>
              </a:ext>
            </a:extLst>
          </p:cNvPr>
          <p:cNvSpPr/>
          <p:nvPr/>
        </p:nvSpPr>
        <p:spPr>
          <a:xfrm>
            <a:off x="9992412" y="2177592"/>
            <a:ext cx="754145" cy="197962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682583"/>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FA5F4A10-E206-4D3E-B38E-DD00C0BDBA0B}"/>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GTFS data description</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CA54949-5202-4900-95CC-A82143207D94}"/>
              </a:ext>
            </a:extLst>
          </p:cNvPr>
          <p:cNvSpPr txBox="1"/>
          <p:nvPr/>
        </p:nvSpPr>
        <p:spPr>
          <a:xfrm>
            <a:off x="186574" y="1569725"/>
            <a:ext cx="7251402" cy="18957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An open standard data used for publishing public transit information to passengers.</a:t>
            </a:r>
          </a:p>
          <a:p>
            <a:pPr marL="800100" lvl="1" indent="-3429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Public accessibility</a:t>
            </a:r>
          </a:p>
          <a:p>
            <a:pPr marL="800100" lvl="1" indent="-342900" algn="just">
              <a:lnSpc>
                <a:spcPct val="125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No privacy concerns</a:t>
            </a:r>
          </a:p>
        </p:txBody>
      </p:sp>
      <p:sp>
        <p:nvSpPr>
          <p:cNvPr id="59" name="TextBox 58">
            <a:extLst>
              <a:ext uri="{FF2B5EF4-FFF2-40B4-BE49-F238E27FC236}">
                <a16:creationId xmlns:a16="http://schemas.microsoft.com/office/drawing/2014/main" id="{7CF804F2-81FC-43D7-A697-0C26B790F000}"/>
              </a:ext>
            </a:extLst>
          </p:cNvPr>
          <p:cNvSpPr txBox="1"/>
          <p:nvPr/>
        </p:nvSpPr>
        <p:spPr>
          <a:xfrm>
            <a:off x="186573" y="3658241"/>
            <a:ext cx="7251403" cy="298421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chemeClr val="bg1">
                    <a:lumMod val="85000"/>
                  </a:schemeClr>
                </a:solidFill>
                <a:latin typeface="Times New Roman" panose="02020603050405020304" pitchFamily="18" charset="0"/>
                <a:cs typeface="Times New Roman" panose="02020603050405020304" pitchFamily="18" charset="0"/>
              </a:rPr>
              <a:t>GTFS Static data</a:t>
            </a:r>
          </a:p>
          <a:p>
            <a:pPr marL="800100" lvl="1" indent="-342900">
              <a:lnSpc>
                <a:spcPct val="150000"/>
              </a:lnSpc>
              <a:buFont typeface="Arial" panose="020B0604020202020204" pitchFamily="34" charset="0"/>
              <a:buChar char="•"/>
            </a:pPr>
            <a:r>
              <a:rPr lang="en-US" altLang="zh-CN" sz="2200" dirty="0">
                <a:solidFill>
                  <a:schemeClr val="bg1">
                    <a:lumMod val="85000"/>
                  </a:schemeClr>
                </a:solidFill>
                <a:latin typeface="Times New Roman" panose="02020603050405020304" pitchFamily="18" charset="0"/>
                <a:cs typeface="Times New Roman" panose="02020603050405020304" pitchFamily="18" charset="0"/>
              </a:rPr>
              <a:t>Defines fixed schedules and geographic information for public transport services.</a:t>
            </a:r>
          </a:p>
          <a:p>
            <a:pPr marL="342900" indent="-342900">
              <a:lnSpc>
                <a:spcPct val="150000"/>
              </a:lnSpc>
              <a:buFont typeface="Arial" panose="020B0604020202020204" pitchFamily="34" charset="0"/>
              <a:buChar char="•"/>
            </a:pPr>
            <a:r>
              <a:rPr lang="en-US" altLang="zh-CN" sz="2400" dirty="0">
                <a:solidFill>
                  <a:schemeClr val="bg1">
                    <a:lumMod val="85000"/>
                  </a:schemeClr>
                </a:solidFill>
                <a:latin typeface="Times New Roman" panose="02020603050405020304" pitchFamily="18" charset="0"/>
                <a:cs typeface="Times New Roman" panose="02020603050405020304" pitchFamily="18" charset="0"/>
              </a:rPr>
              <a:t>GTFS Realtime data</a:t>
            </a:r>
            <a:endParaRPr lang="en-US" altLang="zh-CN" sz="2200" dirty="0">
              <a:solidFill>
                <a:schemeClr val="bg1">
                  <a:lumMod val="85000"/>
                </a:schemeClr>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200" dirty="0">
                <a:solidFill>
                  <a:schemeClr val="bg1">
                    <a:lumMod val="85000"/>
                  </a:schemeClr>
                </a:solidFill>
                <a:latin typeface="Times New Roman" panose="02020603050405020304" pitchFamily="18" charset="0"/>
                <a:cs typeface="Times New Roman" panose="02020603050405020304" pitchFamily="18" charset="0"/>
              </a:rPr>
              <a:t>Dynamic updates, including real-time bus speed and location. </a:t>
            </a:r>
          </a:p>
        </p:txBody>
      </p:sp>
      <p:pic>
        <p:nvPicPr>
          <p:cNvPr id="6" name="Picture 2" descr="Transit Data Manager: Accurate GTFS Data to Keep Your Riders Informed">
            <a:extLst>
              <a:ext uri="{FF2B5EF4-FFF2-40B4-BE49-F238E27FC236}">
                <a16:creationId xmlns:a16="http://schemas.microsoft.com/office/drawing/2014/main" id="{D471D12C-F03F-462A-A3F9-4ED919883C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79" b="21020"/>
          <a:stretch/>
        </p:blipFill>
        <p:spPr bwMode="auto">
          <a:xfrm>
            <a:off x="7614958" y="665134"/>
            <a:ext cx="4576485" cy="5123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38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FA5F4A10-E206-4D3E-B38E-DD00C0BDBA0B}"/>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GTFS data description</a:t>
            </a:r>
            <a:endParaRPr lang="en-US" dirty="0">
              <a:latin typeface="Times New Roman" panose="02020603050405020304" pitchFamily="18" charset="0"/>
              <a:cs typeface="Times New Roman" panose="02020603050405020304" pitchFamily="18" charset="0"/>
            </a:endParaRPr>
          </a:p>
        </p:txBody>
      </p:sp>
      <p:pic>
        <p:nvPicPr>
          <p:cNvPr id="6" name="Picture 2" descr="Transit Data Manager: Accurate GTFS Data to Keep Your Riders Informed">
            <a:extLst>
              <a:ext uri="{FF2B5EF4-FFF2-40B4-BE49-F238E27FC236}">
                <a16:creationId xmlns:a16="http://schemas.microsoft.com/office/drawing/2014/main" id="{D471D12C-F03F-462A-A3F9-4ED919883C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79" b="21020"/>
          <a:stretch/>
        </p:blipFill>
        <p:spPr bwMode="auto">
          <a:xfrm>
            <a:off x="7614958" y="665134"/>
            <a:ext cx="4576485" cy="51231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1B345D-5880-AA07-85F4-87830BEE1B88}"/>
              </a:ext>
            </a:extLst>
          </p:cNvPr>
          <p:cNvSpPr txBox="1"/>
          <p:nvPr/>
        </p:nvSpPr>
        <p:spPr>
          <a:xfrm>
            <a:off x="186574" y="3668073"/>
            <a:ext cx="7580689" cy="3032305"/>
          </a:xfrm>
          <a:prstGeom prst="rect">
            <a:avLst/>
          </a:prstGeom>
          <a:noFill/>
        </p:spPr>
        <p:txBody>
          <a:bodyPr wrap="square">
            <a:spAutoFit/>
          </a:bodyPr>
          <a:lstStyle/>
          <a:p>
            <a:pPr marL="342900" indent="-342900" algn="just">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GTFS Static data</a:t>
            </a:r>
          </a:p>
          <a:p>
            <a:pPr marL="800100" lvl="1" indent="-342900" algn="just">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Defines fixed </a:t>
            </a:r>
            <a:r>
              <a:rPr lang="en-US" altLang="zh-CN" sz="2400" dirty="0">
                <a:solidFill>
                  <a:srgbClr val="FF0000"/>
                </a:solidFill>
                <a:latin typeface="Times New Roman" panose="02020603050405020304" pitchFamily="18" charset="0"/>
                <a:cs typeface="Times New Roman" panose="02020603050405020304" pitchFamily="18" charset="0"/>
              </a:rPr>
              <a:t>schedules</a:t>
            </a:r>
            <a:r>
              <a:rPr lang="en-US" altLang="zh-CN" sz="2400" dirty="0">
                <a:latin typeface="Times New Roman" panose="02020603050405020304" pitchFamily="18" charset="0"/>
                <a:cs typeface="Times New Roman" panose="02020603050405020304" pitchFamily="18" charset="0"/>
              </a:rPr>
              <a:t> and </a:t>
            </a:r>
            <a:r>
              <a:rPr lang="en-US" altLang="zh-CN" sz="2400" dirty="0">
                <a:solidFill>
                  <a:srgbClr val="FF0000"/>
                </a:solidFill>
                <a:latin typeface="Times New Roman" panose="02020603050405020304" pitchFamily="18" charset="0"/>
                <a:cs typeface="Times New Roman" panose="02020603050405020304" pitchFamily="18" charset="0"/>
              </a:rPr>
              <a:t>geographic information </a:t>
            </a:r>
            <a:r>
              <a:rPr lang="en-US" altLang="zh-CN" sz="2400" dirty="0">
                <a:latin typeface="Times New Roman" panose="02020603050405020304" pitchFamily="18" charset="0"/>
                <a:cs typeface="Times New Roman" panose="02020603050405020304" pitchFamily="18" charset="0"/>
              </a:rPr>
              <a:t>for public transport services.</a:t>
            </a:r>
          </a:p>
          <a:p>
            <a:pPr marL="342900" indent="-342900">
              <a:lnSpc>
                <a:spcPct val="150000"/>
              </a:lnSpc>
              <a:buFont typeface="Arial" panose="020B0604020202020204" pitchFamily="34" charset="0"/>
              <a:buChar char="•"/>
            </a:pPr>
            <a:r>
              <a:rPr lang="en-US" altLang="zh-CN" sz="2200" dirty="0">
                <a:solidFill>
                  <a:schemeClr val="bg1">
                    <a:lumMod val="75000"/>
                  </a:schemeClr>
                </a:solidFill>
                <a:latin typeface="Times New Roman" panose="02020603050405020304" pitchFamily="18" charset="0"/>
                <a:cs typeface="Times New Roman" panose="02020603050405020304" pitchFamily="18" charset="0"/>
              </a:rPr>
              <a:t>GTFS Realtime data</a:t>
            </a:r>
          </a:p>
          <a:p>
            <a:pPr marL="800100" lvl="1" indent="-342900">
              <a:lnSpc>
                <a:spcPct val="150000"/>
              </a:lnSpc>
              <a:buFont typeface="Arial" panose="020B0604020202020204" pitchFamily="34" charset="0"/>
              <a:buChar char="•"/>
            </a:pPr>
            <a:r>
              <a:rPr lang="en-US" altLang="zh-CN" sz="2200" dirty="0">
                <a:solidFill>
                  <a:schemeClr val="bg1">
                    <a:lumMod val="75000"/>
                  </a:schemeClr>
                </a:solidFill>
                <a:latin typeface="Times New Roman" panose="02020603050405020304" pitchFamily="18" charset="0"/>
                <a:cs typeface="Times New Roman" panose="02020603050405020304" pitchFamily="18" charset="0"/>
              </a:rPr>
              <a:t>Dynamic updates, including real-time bus speed and location. </a:t>
            </a:r>
          </a:p>
        </p:txBody>
      </p:sp>
      <p:sp>
        <p:nvSpPr>
          <p:cNvPr id="3" name="TextBox 2">
            <a:extLst>
              <a:ext uri="{FF2B5EF4-FFF2-40B4-BE49-F238E27FC236}">
                <a16:creationId xmlns:a16="http://schemas.microsoft.com/office/drawing/2014/main" id="{B1263A4D-15AB-A864-E662-03486FF4F4BE}"/>
              </a:ext>
            </a:extLst>
          </p:cNvPr>
          <p:cNvSpPr txBox="1"/>
          <p:nvPr/>
        </p:nvSpPr>
        <p:spPr>
          <a:xfrm>
            <a:off x="186574" y="1569725"/>
            <a:ext cx="7251402" cy="1745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25000"/>
              </a:lnSpc>
              <a:buFont typeface="Arial" panose="020B0604020202020204" pitchFamily="34" charset="0"/>
              <a:buChar char="•"/>
            </a:pPr>
            <a:r>
              <a:rPr lang="en-US" altLang="zh-CN" sz="2200" dirty="0">
                <a:solidFill>
                  <a:schemeClr val="bg1">
                    <a:lumMod val="75000"/>
                  </a:schemeClr>
                </a:solidFill>
                <a:latin typeface="Times New Roman" panose="02020603050405020304" pitchFamily="18" charset="0"/>
                <a:cs typeface="Times New Roman" panose="02020603050405020304" pitchFamily="18" charset="0"/>
              </a:rPr>
              <a:t>An open standard used for publishing public transit information to passengers.</a:t>
            </a:r>
          </a:p>
          <a:p>
            <a:pPr marL="800100" lvl="1" indent="-342900" algn="just">
              <a:lnSpc>
                <a:spcPct val="125000"/>
              </a:lnSpc>
              <a:buFont typeface="Arial" panose="020B0604020202020204" pitchFamily="34" charset="0"/>
              <a:buChar char="•"/>
            </a:pPr>
            <a:r>
              <a:rPr lang="en-US" altLang="zh-CN" sz="2200" dirty="0">
                <a:solidFill>
                  <a:schemeClr val="bg1">
                    <a:lumMod val="75000"/>
                  </a:schemeClr>
                </a:solidFill>
                <a:latin typeface="Times New Roman" panose="02020603050405020304" pitchFamily="18" charset="0"/>
                <a:cs typeface="Times New Roman" panose="02020603050405020304" pitchFamily="18" charset="0"/>
              </a:rPr>
              <a:t>Public accessibility</a:t>
            </a:r>
          </a:p>
          <a:p>
            <a:pPr marL="800100" lvl="1" indent="-342900" algn="just">
              <a:lnSpc>
                <a:spcPct val="125000"/>
              </a:lnSpc>
              <a:buFont typeface="Arial" panose="020B0604020202020204" pitchFamily="34" charset="0"/>
              <a:buChar char="•"/>
            </a:pPr>
            <a:r>
              <a:rPr lang="en-US" altLang="zh-CN" sz="2200" dirty="0">
                <a:solidFill>
                  <a:schemeClr val="bg1">
                    <a:lumMod val="75000"/>
                  </a:schemeClr>
                </a:solidFill>
                <a:latin typeface="Times New Roman" panose="02020603050405020304" pitchFamily="18" charset="0"/>
                <a:cs typeface="Times New Roman" panose="02020603050405020304" pitchFamily="18" charset="0"/>
              </a:rPr>
              <a:t>No privacy concerns</a:t>
            </a:r>
          </a:p>
        </p:txBody>
      </p:sp>
    </p:spTree>
    <p:extLst>
      <p:ext uri="{BB962C8B-B14F-4D97-AF65-F5344CB8AC3E}">
        <p14:creationId xmlns:p14="http://schemas.microsoft.com/office/powerpoint/2010/main" val="63239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FA5F4A10-E206-4D3E-B38E-DD00C0BDBA0B}"/>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GTFS data description</a:t>
            </a:r>
            <a:endParaRPr lang="en-US" dirty="0">
              <a:latin typeface="Times New Roman" panose="02020603050405020304" pitchFamily="18" charset="0"/>
              <a:cs typeface="Times New Roman" panose="02020603050405020304" pitchFamily="18" charset="0"/>
            </a:endParaRPr>
          </a:p>
        </p:txBody>
      </p:sp>
      <p:pic>
        <p:nvPicPr>
          <p:cNvPr id="6" name="Picture 2" descr="Transit Data Manager: Accurate GTFS Data to Keep Your Riders Informed">
            <a:extLst>
              <a:ext uri="{FF2B5EF4-FFF2-40B4-BE49-F238E27FC236}">
                <a16:creationId xmlns:a16="http://schemas.microsoft.com/office/drawing/2014/main" id="{D471D12C-F03F-462A-A3F9-4ED919883C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79" b="21020"/>
          <a:stretch/>
        </p:blipFill>
        <p:spPr bwMode="auto">
          <a:xfrm>
            <a:off x="7614958" y="665134"/>
            <a:ext cx="4576485" cy="51231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CCFD6E-A512-6691-9BF0-5735586401D7}"/>
              </a:ext>
            </a:extLst>
          </p:cNvPr>
          <p:cNvSpPr txBox="1"/>
          <p:nvPr/>
        </p:nvSpPr>
        <p:spPr>
          <a:xfrm>
            <a:off x="186574" y="3668073"/>
            <a:ext cx="7251403" cy="3042179"/>
          </a:xfrm>
          <a:prstGeom prst="rect">
            <a:avLst/>
          </a:prstGeom>
          <a:noFill/>
        </p:spPr>
        <p:txBody>
          <a:bodyPr wrap="square">
            <a:spAutoFit/>
          </a:bodyPr>
          <a:lstStyle/>
          <a:p>
            <a:pPr marL="342900" indent="-342900">
              <a:buFont typeface="Arial" panose="020B0604020202020204" pitchFamily="34" charset="0"/>
              <a:buChar char="•"/>
            </a:pPr>
            <a:r>
              <a:rPr lang="en-US" altLang="zh-CN" sz="2200" dirty="0">
                <a:solidFill>
                  <a:schemeClr val="bg1">
                    <a:lumMod val="85000"/>
                  </a:schemeClr>
                </a:solidFill>
                <a:latin typeface="Times New Roman" panose="02020603050405020304" pitchFamily="18" charset="0"/>
                <a:cs typeface="Times New Roman" panose="02020603050405020304" pitchFamily="18" charset="0"/>
              </a:rPr>
              <a:t>GTFS Static data</a:t>
            </a:r>
          </a:p>
          <a:p>
            <a:pPr marL="800100" lvl="1" indent="-342900">
              <a:lnSpc>
                <a:spcPct val="150000"/>
              </a:lnSpc>
              <a:buFont typeface="Arial" panose="020B0604020202020204" pitchFamily="34" charset="0"/>
              <a:buChar char="•"/>
            </a:pPr>
            <a:r>
              <a:rPr lang="en-US" altLang="zh-CN" sz="2200" dirty="0">
                <a:solidFill>
                  <a:schemeClr val="bg1">
                    <a:lumMod val="85000"/>
                  </a:schemeClr>
                </a:solidFill>
                <a:latin typeface="Times New Roman" panose="02020603050405020304" pitchFamily="18" charset="0"/>
                <a:cs typeface="Times New Roman" panose="02020603050405020304" pitchFamily="18" charset="0"/>
              </a:rPr>
              <a:t>Defines fixed schedules and geographic information for public transport services.</a:t>
            </a: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GTFS Realtime data</a:t>
            </a:r>
          </a:p>
          <a:p>
            <a:pPr marL="800100" lvl="1"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Dynamic updates, including </a:t>
            </a:r>
            <a:r>
              <a:rPr lang="en-US" altLang="zh-CN" sz="2400" dirty="0">
                <a:solidFill>
                  <a:srgbClr val="FF0000"/>
                </a:solidFill>
                <a:latin typeface="Times New Roman" panose="02020603050405020304" pitchFamily="18" charset="0"/>
                <a:cs typeface="Times New Roman" panose="02020603050405020304" pitchFamily="18" charset="0"/>
              </a:rPr>
              <a:t>real-time bus speed</a:t>
            </a:r>
            <a:r>
              <a:rPr lang="en-US" altLang="zh-CN" sz="2400" dirty="0">
                <a:latin typeface="Times New Roman" panose="02020603050405020304" pitchFamily="18" charset="0"/>
                <a:cs typeface="Times New Roman" panose="02020603050405020304" pitchFamily="18" charset="0"/>
              </a:rPr>
              <a:t> and </a:t>
            </a:r>
            <a:r>
              <a:rPr lang="en-US" altLang="zh-CN" sz="2400" dirty="0">
                <a:solidFill>
                  <a:srgbClr val="FF0000"/>
                </a:solidFill>
                <a:latin typeface="Times New Roman" panose="02020603050405020304" pitchFamily="18" charset="0"/>
                <a:cs typeface="Times New Roman" panose="02020603050405020304" pitchFamily="18" charset="0"/>
              </a:rPr>
              <a:t>location</a:t>
            </a:r>
            <a:r>
              <a:rPr lang="en-US" altLang="zh-CN" sz="2400" dirty="0">
                <a:latin typeface="Times New Roman" panose="02020603050405020304"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B1B8AA7B-3E82-AEB4-5513-DE62FE675A48}"/>
              </a:ext>
            </a:extLst>
          </p:cNvPr>
          <p:cNvSpPr txBox="1"/>
          <p:nvPr/>
        </p:nvSpPr>
        <p:spPr>
          <a:xfrm>
            <a:off x="186574" y="1569725"/>
            <a:ext cx="7251402" cy="1745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25000"/>
              </a:lnSpc>
              <a:buFont typeface="Arial" panose="020B0604020202020204" pitchFamily="34" charset="0"/>
              <a:buChar char="•"/>
            </a:pPr>
            <a:r>
              <a:rPr lang="en-US" altLang="zh-CN" sz="2200" dirty="0">
                <a:solidFill>
                  <a:schemeClr val="bg1">
                    <a:lumMod val="75000"/>
                  </a:schemeClr>
                </a:solidFill>
                <a:latin typeface="Times New Roman" panose="02020603050405020304" pitchFamily="18" charset="0"/>
                <a:cs typeface="Times New Roman" panose="02020603050405020304" pitchFamily="18" charset="0"/>
              </a:rPr>
              <a:t>An open standard used for publishing public transit information to passengers.</a:t>
            </a:r>
          </a:p>
          <a:p>
            <a:pPr marL="800100" lvl="1" indent="-342900" algn="just">
              <a:lnSpc>
                <a:spcPct val="125000"/>
              </a:lnSpc>
              <a:buFont typeface="Arial" panose="020B0604020202020204" pitchFamily="34" charset="0"/>
              <a:buChar char="•"/>
            </a:pPr>
            <a:r>
              <a:rPr lang="en-US" altLang="zh-CN" sz="2200" dirty="0">
                <a:solidFill>
                  <a:schemeClr val="bg1">
                    <a:lumMod val="75000"/>
                  </a:schemeClr>
                </a:solidFill>
                <a:latin typeface="Times New Roman" panose="02020603050405020304" pitchFamily="18" charset="0"/>
                <a:cs typeface="Times New Roman" panose="02020603050405020304" pitchFamily="18" charset="0"/>
              </a:rPr>
              <a:t>Public accessibility</a:t>
            </a:r>
          </a:p>
          <a:p>
            <a:pPr marL="800100" lvl="1" indent="-342900" algn="just">
              <a:lnSpc>
                <a:spcPct val="125000"/>
              </a:lnSpc>
              <a:buFont typeface="Arial" panose="020B0604020202020204" pitchFamily="34" charset="0"/>
              <a:buChar char="•"/>
            </a:pPr>
            <a:r>
              <a:rPr lang="en-US" altLang="zh-CN" sz="2200" dirty="0">
                <a:solidFill>
                  <a:schemeClr val="bg1">
                    <a:lumMod val="75000"/>
                  </a:schemeClr>
                </a:solidFill>
                <a:latin typeface="Times New Roman" panose="02020603050405020304" pitchFamily="18" charset="0"/>
                <a:cs typeface="Times New Roman" panose="02020603050405020304" pitchFamily="18" charset="0"/>
              </a:rPr>
              <a:t>No privacy concerns</a:t>
            </a:r>
          </a:p>
        </p:txBody>
      </p:sp>
    </p:spTree>
    <p:extLst>
      <p:ext uri="{BB962C8B-B14F-4D97-AF65-F5344CB8AC3E}">
        <p14:creationId xmlns:p14="http://schemas.microsoft.com/office/powerpoint/2010/main" val="3473500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794B43-402D-4D24-AA62-0747DDCA7582}"/>
              </a:ext>
            </a:extLst>
          </p:cNvPr>
          <p:cNvSpPr>
            <a:spLocks noGrp="1"/>
          </p:cNvSpPr>
          <p:nvPr>
            <p:ph type="sldNum" sz="quarter" idx="12"/>
          </p:nvPr>
        </p:nvSpPr>
        <p:spPr/>
        <p:txBody>
          <a:bodyPr/>
          <a:lstStyle/>
          <a:p>
            <a:fld id="{E297CAA8-AC2E-41AC-97CE-B08FF982C005}" type="slidenum">
              <a:rPr lang="zh-CN" altLang="en-US" smtClean="0">
                <a:latin typeface="Times New Roman" panose="02020603050405020304" pitchFamily="18" charset="0"/>
                <a:cs typeface="Times New Roman" panose="02020603050405020304" pitchFamily="18" charset="0"/>
              </a:rPr>
              <a:t>8</a:t>
            </a:fld>
            <a:endParaRPr lang="zh-CN" altLang="en-US"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94FEDAB4-2C1A-4C20-A779-CF42C9F54C9A}"/>
              </a:ext>
            </a:extLst>
          </p:cNvPr>
          <p:cNvGrpSpPr/>
          <p:nvPr/>
        </p:nvGrpSpPr>
        <p:grpSpPr>
          <a:xfrm>
            <a:off x="116685" y="2078141"/>
            <a:ext cx="11741259" cy="4352544"/>
            <a:chOff x="116685" y="1639155"/>
            <a:chExt cx="11741259" cy="4351745"/>
          </a:xfrm>
        </p:grpSpPr>
        <p:pic>
          <p:nvPicPr>
            <p:cNvPr id="6" name="图片 5">
              <a:extLst>
                <a:ext uri="{FF2B5EF4-FFF2-40B4-BE49-F238E27FC236}">
                  <a16:creationId xmlns:a16="http://schemas.microsoft.com/office/drawing/2014/main" id="{DFAECB0D-81D3-493F-92A0-7480BBA014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67" t="1856" r="5513" b="3460"/>
            <a:stretch/>
          </p:blipFill>
          <p:spPr>
            <a:xfrm>
              <a:off x="116685" y="1639155"/>
              <a:ext cx="5669280" cy="4327164"/>
            </a:xfrm>
            <a:prstGeom prst="rect">
              <a:avLst/>
            </a:prstGeom>
          </p:spPr>
        </p:pic>
        <p:pic>
          <p:nvPicPr>
            <p:cNvPr id="7" name="图片 7">
              <a:extLst>
                <a:ext uri="{FF2B5EF4-FFF2-40B4-BE49-F238E27FC236}">
                  <a16:creationId xmlns:a16="http://schemas.microsoft.com/office/drawing/2014/main" id="{742F7463-3EF4-4356-ACD1-28C84EE80E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95" t="1856" r="1026" b="3460"/>
            <a:stretch/>
          </p:blipFill>
          <p:spPr>
            <a:xfrm>
              <a:off x="5822904" y="1639155"/>
              <a:ext cx="6035040" cy="4351745"/>
            </a:xfrm>
            <a:prstGeom prst="rect">
              <a:avLst/>
            </a:prstGeom>
          </p:spPr>
        </p:pic>
      </p:grpSp>
      <p:sp>
        <p:nvSpPr>
          <p:cNvPr id="8" name="Title 2">
            <a:extLst>
              <a:ext uri="{FF2B5EF4-FFF2-40B4-BE49-F238E27FC236}">
                <a16:creationId xmlns:a16="http://schemas.microsoft.com/office/drawing/2014/main" id="{FF7AFF7B-65FA-4014-B0A6-AB16E6C68C54}"/>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GTFS data description</a:t>
            </a: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D7A9A24-E1DB-4F3E-99C4-E123B4281F4B}"/>
              </a:ext>
            </a:extLst>
          </p:cNvPr>
          <p:cNvSpPr txBox="1"/>
          <p:nvPr/>
        </p:nvSpPr>
        <p:spPr>
          <a:xfrm>
            <a:off x="334056" y="1565677"/>
            <a:ext cx="1471878"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Static data</a:t>
            </a:r>
            <a:endParaRPr lang="zh-CN" altLang="en-US" sz="24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3F3D7768-87F1-4A91-A30B-F510569213C7}"/>
              </a:ext>
            </a:extLst>
          </p:cNvPr>
          <p:cNvSpPr/>
          <p:nvPr/>
        </p:nvSpPr>
        <p:spPr>
          <a:xfrm>
            <a:off x="10815126" y="2758857"/>
            <a:ext cx="1079757" cy="96478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A175282E-A4B7-4D78-BCEC-48D41CE9566C}"/>
              </a:ext>
            </a:extLst>
          </p:cNvPr>
          <p:cNvSpPr/>
          <p:nvPr/>
        </p:nvSpPr>
        <p:spPr>
          <a:xfrm>
            <a:off x="10815126" y="4740057"/>
            <a:ext cx="1079757" cy="96478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F2BDB17-3779-47CB-8627-4ED39A7952B3}"/>
              </a:ext>
            </a:extLst>
          </p:cNvPr>
          <p:cNvSpPr txBox="1"/>
          <p:nvPr/>
        </p:nvSpPr>
        <p:spPr>
          <a:xfrm>
            <a:off x="9246018" y="1130960"/>
            <a:ext cx="3138216" cy="947182"/>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Bus_route.shp</a:t>
            </a:r>
            <a:endParaRPr lang="en-US" altLang="zh-CN" sz="22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Bus_stop.shp</a:t>
            </a:r>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9006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FA5F4A10-E206-4D3E-B38E-DD00C0BDBA0B}"/>
              </a:ext>
            </a:extLst>
          </p:cNvPr>
          <p:cNvSpPr>
            <a:spLocks noGrp="1"/>
          </p:cNvSpPr>
          <p:nvPr>
            <p:ph type="title"/>
          </p:nvPr>
        </p:nvSpPr>
        <p:spPr>
          <a:xfrm>
            <a:off x="334056" y="802922"/>
            <a:ext cx="10075333" cy="1116012"/>
          </a:xfrm>
        </p:spPr>
        <p:txBody>
          <a:bodyPr/>
          <a:lstStyle/>
          <a:p>
            <a:r>
              <a:rPr lang="en-US" altLang="zh-CN" dirty="0">
                <a:latin typeface="Times New Roman" panose="02020603050405020304" pitchFamily="18" charset="0"/>
                <a:cs typeface="Times New Roman" panose="02020603050405020304" pitchFamily="18" charset="0"/>
              </a:rPr>
              <a:t>GTFS data description</a:t>
            </a:r>
            <a:endParaRPr lang="en-US" dirty="0">
              <a:latin typeface="Times New Roman" panose="02020603050405020304" pitchFamily="18" charset="0"/>
              <a:cs typeface="Times New Roman" panose="02020603050405020304" pitchFamily="18" charset="0"/>
            </a:endParaRPr>
          </a:p>
        </p:txBody>
      </p:sp>
      <p:sp>
        <p:nvSpPr>
          <p:cNvPr id="67" name="矩形 5">
            <a:extLst>
              <a:ext uri="{FF2B5EF4-FFF2-40B4-BE49-F238E27FC236}">
                <a16:creationId xmlns:a16="http://schemas.microsoft.com/office/drawing/2014/main" id="{15326F6C-D0A0-419A-8B59-EC09DD619034}"/>
              </a:ext>
            </a:extLst>
          </p:cNvPr>
          <p:cNvSpPr/>
          <p:nvPr/>
        </p:nvSpPr>
        <p:spPr>
          <a:xfrm>
            <a:off x="242358" y="3959058"/>
            <a:ext cx="1299962" cy="67409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GTFS Realtime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8" name="矩形 6">
            <a:extLst>
              <a:ext uri="{FF2B5EF4-FFF2-40B4-BE49-F238E27FC236}">
                <a16:creationId xmlns:a16="http://schemas.microsoft.com/office/drawing/2014/main" id="{662A661F-588A-469F-BA31-9EF59A6A40EC}"/>
              </a:ext>
            </a:extLst>
          </p:cNvPr>
          <p:cNvSpPr/>
          <p:nvPr/>
        </p:nvSpPr>
        <p:spPr>
          <a:xfrm>
            <a:off x="2046011" y="5538295"/>
            <a:ext cx="1299962" cy="674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Trip Updates</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69" name="矩形 9">
            <a:extLst>
              <a:ext uri="{FF2B5EF4-FFF2-40B4-BE49-F238E27FC236}">
                <a16:creationId xmlns:a16="http://schemas.microsoft.com/office/drawing/2014/main" id="{9222AF13-EFD1-4A23-A919-987CBFE90B99}"/>
              </a:ext>
            </a:extLst>
          </p:cNvPr>
          <p:cNvSpPr/>
          <p:nvPr/>
        </p:nvSpPr>
        <p:spPr>
          <a:xfrm>
            <a:off x="2046011" y="3959058"/>
            <a:ext cx="1299962" cy="674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Service Alerts</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70" name="矩形 10">
            <a:extLst>
              <a:ext uri="{FF2B5EF4-FFF2-40B4-BE49-F238E27FC236}">
                <a16:creationId xmlns:a16="http://schemas.microsoft.com/office/drawing/2014/main" id="{3250E677-C3E5-41E5-B7DD-233223195B81}"/>
              </a:ext>
            </a:extLst>
          </p:cNvPr>
          <p:cNvSpPr/>
          <p:nvPr/>
        </p:nvSpPr>
        <p:spPr>
          <a:xfrm>
            <a:off x="2046011" y="2223131"/>
            <a:ext cx="1299962" cy="674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Vehicle Positions</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71" name="文本框 15">
            <a:extLst>
              <a:ext uri="{FF2B5EF4-FFF2-40B4-BE49-F238E27FC236}">
                <a16:creationId xmlns:a16="http://schemas.microsoft.com/office/drawing/2014/main" id="{6A165391-3397-4552-BABE-5A6B1D12D2B7}"/>
              </a:ext>
            </a:extLst>
          </p:cNvPr>
          <p:cNvSpPr txBox="1"/>
          <p:nvPr/>
        </p:nvSpPr>
        <p:spPr>
          <a:xfrm>
            <a:off x="3611361" y="1848918"/>
            <a:ext cx="7235963" cy="1477328"/>
          </a:xfrm>
          <a:prstGeom prst="rect">
            <a:avLst/>
          </a:prstGeom>
          <a:noFill/>
        </p:spPr>
        <p:txBody>
          <a:bodyPr wrap="square" rtlCol="0">
            <a:spAutoFit/>
          </a:bodyPr>
          <a:lstStyle/>
          <a:p>
            <a:pPr marL="342900" indent="-342900">
              <a:buAutoNum type="arabicPeriod"/>
            </a:pPr>
            <a:r>
              <a:rPr lang="en-US" altLang="zh-CN" b="1" dirty="0">
                <a:latin typeface="Times New Roman" panose="02020603050405020304" pitchFamily="18" charset="0"/>
                <a:cs typeface="Times New Roman" panose="02020603050405020304" pitchFamily="18" charset="0"/>
              </a:rPr>
              <a:t>Position: </a:t>
            </a:r>
            <a:r>
              <a:rPr lang="en-US" altLang="zh-CN" b="1" dirty="0" err="1">
                <a:latin typeface="Times New Roman" panose="02020603050405020304" pitchFamily="18" charset="0"/>
                <a:cs typeface="Times New Roman" panose="02020603050405020304" pitchFamily="18" charset="0"/>
              </a:rPr>
              <a:t>lat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lon</a:t>
            </a:r>
            <a:r>
              <a:rPr lang="en-US" altLang="zh-CN" b="1" dirty="0">
                <a:latin typeface="Times New Roman" panose="02020603050405020304" pitchFamily="18" charset="0"/>
                <a:cs typeface="Times New Roman" panose="02020603050405020304" pitchFamily="18" charset="0"/>
              </a:rPr>
              <a:t>, speed, direction, odometer </a:t>
            </a:r>
          </a:p>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Congestion Level: Class 1~5, up to agency</a:t>
            </a:r>
          </a:p>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Occupancy Status: available space for bus, empty to unavailable </a:t>
            </a:r>
          </a:p>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Vehicle Stop Status: coming at/ stopped at / transit to</a:t>
            </a:r>
          </a:p>
          <a:p>
            <a:pPr marL="342900" indent="-342900">
              <a:buFontTx/>
              <a:buAutoNum type="arabicPeriod"/>
            </a:pPr>
            <a:r>
              <a:rPr lang="en-US" altLang="zh-CN" i="0" dirty="0">
                <a:solidFill>
                  <a:schemeClr val="bg1">
                    <a:lumMod val="75000"/>
                  </a:schemeClr>
                </a:solidFill>
                <a:effectLst/>
                <a:latin typeface="Times New Roman" panose="02020603050405020304" pitchFamily="18" charset="0"/>
                <a:cs typeface="Times New Roman" panose="02020603050405020304" pitchFamily="18" charset="0"/>
              </a:rPr>
              <a:t>Vehicle Descriptor: ID, Label, License plate</a:t>
            </a:r>
          </a:p>
        </p:txBody>
      </p:sp>
      <p:sp>
        <p:nvSpPr>
          <p:cNvPr id="72" name="文本框 17">
            <a:extLst>
              <a:ext uri="{FF2B5EF4-FFF2-40B4-BE49-F238E27FC236}">
                <a16:creationId xmlns:a16="http://schemas.microsoft.com/office/drawing/2014/main" id="{FF671FC4-50AE-4D1C-9E9E-DF20CF65475A}"/>
              </a:ext>
            </a:extLst>
          </p:cNvPr>
          <p:cNvSpPr txBox="1"/>
          <p:nvPr/>
        </p:nvSpPr>
        <p:spPr>
          <a:xfrm>
            <a:off x="3626669" y="3763472"/>
            <a:ext cx="8150361" cy="1200329"/>
          </a:xfrm>
          <a:prstGeom prst="rect">
            <a:avLst/>
          </a:prstGeom>
          <a:noFill/>
        </p:spPr>
        <p:txBody>
          <a:bodyPr wrap="square" rtlCol="0">
            <a:spAutoFit/>
          </a:bodyPr>
          <a:lstStyle/>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Time Range: time coverage for alert</a:t>
            </a:r>
          </a:p>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Entity Selector: specify exactly which parts of the network this alert affects</a:t>
            </a:r>
          </a:p>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Cause</a:t>
            </a:r>
          </a:p>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Effect: no service, detour…</a:t>
            </a:r>
          </a:p>
        </p:txBody>
      </p:sp>
      <p:sp>
        <p:nvSpPr>
          <p:cNvPr id="73" name="文本框 18">
            <a:extLst>
              <a:ext uri="{FF2B5EF4-FFF2-40B4-BE49-F238E27FC236}">
                <a16:creationId xmlns:a16="http://schemas.microsoft.com/office/drawing/2014/main" id="{916528AF-209E-4837-88FD-03EF10FAB61E}"/>
              </a:ext>
            </a:extLst>
          </p:cNvPr>
          <p:cNvSpPr txBox="1"/>
          <p:nvPr/>
        </p:nvSpPr>
        <p:spPr>
          <a:xfrm>
            <a:off x="3611361" y="5421031"/>
            <a:ext cx="3787683" cy="923330"/>
          </a:xfrm>
          <a:prstGeom prst="rect">
            <a:avLst/>
          </a:prstGeom>
          <a:noFill/>
        </p:spPr>
        <p:txBody>
          <a:bodyPr wrap="square" rtlCol="0">
            <a:spAutoFit/>
          </a:bodyPr>
          <a:lstStyle/>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Stop Time Update</a:t>
            </a:r>
          </a:p>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Trip Descriptor</a:t>
            </a:r>
          </a:p>
          <a:p>
            <a:pPr marL="342900" indent="-342900">
              <a:buAutoNum type="arabicPeriod"/>
            </a:pPr>
            <a:r>
              <a:rPr lang="en-US" altLang="zh-CN" dirty="0">
                <a:solidFill>
                  <a:schemeClr val="bg1">
                    <a:lumMod val="75000"/>
                  </a:schemeClr>
                </a:solidFill>
                <a:latin typeface="Times New Roman" panose="02020603050405020304" pitchFamily="18" charset="0"/>
                <a:cs typeface="Times New Roman" panose="02020603050405020304" pitchFamily="18" charset="0"/>
              </a:rPr>
              <a:t>Uncertainty</a:t>
            </a:r>
          </a:p>
        </p:txBody>
      </p:sp>
      <p:sp>
        <p:nvSpPr>
          <p:cNvPr id="76" name="Left Brace 75">
            <a:extLst>
              <a:ext uri="{FF2B5EF4-FFF2-40B4-BE49-F238E27FC236}">
                <a16:creationId xmlns:a16="http://schemas.microsoft.com/office/drawing/2014/main" id="{5DCC6B82-55E9-48E9-8299-2718B0FED73F}"/>
              </a:ext>
            </a:extLst>
          </p:cNvPr>
          <p:cNvSpPr/>
          <p:nvPr/>
        </p:nvSpPr>
        <p:spPr>
          <a:xfrm>
            <a:off x="1765315" y="2669252"/>
            <a:ext cx="180853" cy="34419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7" name="Left Brace 76">
            <a:extLst>
              <a:ext uri="{FF2B5EF4-FFF2-40B4-BE49-F238E27FC236}">
                <a16:creationId xmlns:a16="http://schemas.microsoft.com/office/drawing/2014/main" id="{DCB8431C-85CC-431F-8222-91BF3824FC69}"/>
              </a:ext>
            </a:extLst>
          </p:cNvPr>
          <p:cNvSpPr/>
          <p:nvPr/>
        </p:nvSpPr>
        <p:spPr>
          <a:xfrm>
            <a:off x="3430509" y="1954220"/>
            <a:ext cx="180852" cy="126672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8" name="Left Brace 77">
            <a:extLst>
              <a:ext uri="{FF2B5EF4-FFF2-40B4-BE49-F238E27FC236}">
                <a16:creationId xmlns:a16="http://schemas.microsoft.com/office/drawing/2014/main" id="{9B24F184-9698-4159-AE8E-EDED0671C54D}"/>
              </a:ext>
            </a:extLst>
          </p:cNvPr>
          <p:cNvSpPr/>
          <p:nvPr/>
        </p:nvSpPr>
        <p:spPr>
          <a:xfrm>
            <a:off x="3430509" y="3839643"/>
            <a:ext cx="180852" cy="10389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9" name="Left Brace 78">
            <a:extLst>
              <a:ext uri="{FF2B5EF4-FFF2-40B4-BE49-F238E27FC236}">
                <a16:creationId xmlns:a16="http://schemas.microsoft.com/office/drawing/2014/main" id="{0E1CC0DA-D623-4DE9-8097-DC3C304C5D1F}"/>
              </a:ext>
            </a:extLst>
          </p:cNvPr>
          <p:cNvSpPr/>
          <p:nvPr/>
        </p:nvSpPr>
        <p:spPr>
          <a:xfrm>
            <a:off x="3436975" y="5487082"/>
            <a:ext cx="174386" cy="79122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9975208-E85D-BD9D-866C-16419C029A2F}"/>
              </a:ext>
            </a:extLst>
          </p:cNvPr>
          <p:cNvSpPr txBox="1"/>
          <p:nvPr/>
        </p:nvSpPr>
        <p:spPr>
          <a:xfrm>
            <a:off x="334056" y="1565677"/>
            <a:ext cx="188064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Realtime data</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72875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a80cb14-5956-4716-b1c2-40c97a5cd681" xsi:nil="true"/>
    <lcf76f155ced4ddcb4097134ff3c332f xmlns="ac31fd29-5524-4180-855f-b5f9093cd03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58E89450D978B47A782088338B0F7B8" ma:contentTypeVersion="12" ma:contentTypeDescription="Create a new document." ma:contentTypeScope="" ma:versionID="cf7b6914a9650cc0fa878fe13ce5f919">
  <xsd:schema xmlns:xsd="http://www.w3.org/2001/XMLSchema" xmlns:xs="http://www.w3.org/2001/XMLSchema" xmlns:p="http://schemas.microsoft.com/office/2006/metadata/properties" xmlns:ns2="ac31fd29-5524-4180-855f-b5f9093cd03b" xmlns:ns3="da80cb14-5956-4716-b1c2-40c97a5cd681" targetNamespace="http://schemas.microsoft.com/office/2006/metadata/properties" ma:root="true" ma:fieldsID="71fd4cb445f9e6ac8cec0d6eac41a5e5" ns2:_="" ns3:_="">
    <xsd:import namespace="ac31fd29-5524-4180-855f-b5f9093cd03b"/>
    <xsd:import namespace="da80cb14-5956-4716-b1c2-40c97a5cd68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31fd29-5524-4180-855f-b5f9093cd0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80cb14-5956-4716-b1c2-40c97a5cd68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26590392-7d4c-4279-914c-26af2956d981}" ma:internalName="TaxCatchAll" ma:showField="CatchAllData" ma:web="da80cb14-5956-4716-b1c2-40c97a5cd6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DD3E6B-0799-4881-AB1C-629B694EAB7E}">
  <ds:schemaRefs>
    <ds:schemaRef ds:uri="ac31fd29-5524-4180-855f-b5f9093cd03b"/>
    <ds:schemaRef ds:uri="da80cb14-5956-4716-b1c2-40c97a5cd6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F90D4A6-B0DE-4B6B-BDD4-65F7ACF95265}">
  <ds:schemaRefs>
    <ds:schemaRef ds:uri="ac31fd29-5524-4180-855f-b5f9093cd03b"/>
    <ds:schemaRef ds:uri="da80cb14-5956-4716-b1c2-40c97a5cd6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AD1D2A7-564E-4346-8ACD-5D58E07FAF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7596</TotalTime>
  <Words>2128</Words>
  <Application>Microsoft Macintosh PowerPoint</Application>
  <PresentationFormat>Widescreen</PresentationFormat>
  <Paragraphs>236</Paragraphs>
  <Slides>22</Slides>
  <Notes>22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22</vt:i4>
      </vt:variant>
    </vt:vector>
  </HeadingPairs>
  <TitlesOfParts>
    <vt:vector size="36" baseType="lpstr">
      <vt:lpstr>Cambria</vt:lpstr>
      <vt:lpstr>NimbusRomNo9L</vt:lpstr>
      <vt:lpstr>Times New Roman</vt:lpstr>
      <vt:lpstr>Arial</vt:lpstr>
      <vt:lpstr>Rockwell</vt:lpstr>
      <vt:lpstr>Arial Unicode MS</vt:lpstr>
      <vt:lpstr>Söhne</vt:lpstr>
      <vt:lpstr>Times</vt:lpstr>
      <vt:lpstr>Calibri Light</vt:lpstr>
      <vt:lpstr>Cambria Math</vt:lpstr>
      <vt:lpstr>Calibri</vt:lpstr>
      <vt:lpstr>Wingdings</vt:lpstr>
      <vt:lpstr>Office 主题</vt:lpstr>
      <vt:lpstr>PNE Theme Slide Deck</vt:lpstr>
      <vt:lpstr>Real-time Urban Traffic Monitoring By  Using Transit Buses As Probes</vt:lpstr>
      <vt:lpstr>Research Motivation</vt:lpstr>
      <vt:lpstr>Research Motivation</vt:lpstr>
      <vt:lpstr>Research Motivation</vt:lpstr>
      <vt:lpstr>GTFS data description</vt:lpstr>
      <vt:lpstr>GTFS data description</vt:lpstr>
      <vt:lpstr>GTFS data description</vt:lpstr>
      <vt:lpstr>GTFS data description</vt:lpstr>
      <vt:lpstr>GTFS data description</vt:lpstr>
      <vt:lpstr>Research Questions</vt:lpstr>
      <vt:lpstr>Methodology</vt:lpstr>
      <vt:lpstr>Methodology</vt:lpstr>
      <vt:lpstr>Methodology</vt:lpstr>
      <vt:lpstr>Methodology</vt:lpstr>
      <vt:lpstr>Methodology</vt:lpstr>
      <vt:lpstr>Case Study</vt:lpstr>
      <vt:lpstr>Case Study</vt:lpstr>
      <vt:lpstr>Case Study</vt:lpstr>
      <vt:lpstr>Case Study</vt:lpstr>
      <vt:lpstr>Case Study</vt:lpstr>
      <vt:lpstr>Major Take-aways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sunyuran</dc:creator>
  <cp:lastModifiedBy>Jiang, Shangkun</cp:lastModifiedBy>
  <cp:revision>385</cp:revision>
  <cp:lastPrinted>2024-01-10T03:47:30Z</cp:lastPrinted>
  <dcterms:created xsi:type="dcterms:W3CDTF">2022-12-08T19:37:34Z</dcterms:created>
  <dcterms:modified xsi:type="dcterms:W3CDTF">2024-01-10T16:03:59Z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1033-3.9.0.6159</vt:lpwstr>
  </property>
  <property fmtid="{D5CDD505-2E9C-101B-9397-08002B2CF9AE}" pid="3" name="ContentTypeId">
    <vt:lpwstr>0x010100E58E89450D978B47A782088338B0F7B8</vt:lpwstr>
  </property>
  <property fmtid="{D5CDD505-2E9C-101B-9397-08002B2CF9AE}" pid="4" name="MediaServiceImageTags">
    <vt:lpwstr/>
  </property>
</Properties>
</file>